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302" r:id="rId2"/>
    <p:sldId id="303" r:id="rId3"/>
    <p:sldId id="259" r:id="rId4"/>
    <p:sldId id="256" r:id="rId5"/>
    <p:sldId id="257" r:id="rId6"/>
    <p:sldId id="261" r:id="rId7"/>
    <p:sldId id="304" r:id="rId8"/>
    <p:sldId id="305" r:id="rId9"/>
    <p:sldId id="263" r:id="rId10"/>
    <p:sldId id="264" r:id="rId11"/>
    <p:sldId id="260" r:id="rId12"/>
    <p:sldId id="309" r:id="rId13"/>
    <p:sldId id="270" r:id="rId14"/>
    <p:sldId id="273" r:id="rId15"/>
    <p:sldId id="283" r:id="rId16"/>
    <p:sldId id="284" r:id="rId17"/>
    <p:sldId id="274" r:id="rId18"/>
    <p:sldId id="275" r:id="rId19"/>
    <p:sldId id="276" r:id="rId20"/>
    <p:sldId id="291" r:id="rId21"/>
    <p:sldId id="285" r:id="rId22"/>
    <p:sldId id="292" r:id="rId23"/>
    <p:sldId id="287" r:id="rId24"/>
    <p:sldId id="282" r:id="rId25"/>
    <p:sldId id="306" r:id="rId26"/>
    <p:sldId id="277" r:id="rId27"/>
    <p:sldId id="281" r:id="rId28"/>
    <p:sldId id="280" r:id="rId29"/>
    <p:sldId id="288" r:id="rId30"/>
    <p:sldId id="289" r:id="rId31"/>
    <p:sldId id="290" r:id="rId32"/>
    <p:sldId id="293" r:id="rId33"/>
    <p:sldId id="267" r:id="rId34"/>
    <p:sldId id="269" r:id="rId35"/>
    <p:sldId id="271" r:id="rId36"/>
    <p:sldId id="308" r:id="rId37"/>
    <p:sldId id="294" r:id="rId38"/>
    <p:sldId id="307" r:id="rId39"/>
    <p:sldId id="268" r:id="rId40"/>
    <p:sldId id="296" r:id="rId41"/>
    <p:sldId id="297" r:id="rId42"/>
    <p:sldId id="298" r:id="rId43"/>
    <p:sldId id="266" r:id="rId44"/>
    <p:sldId id="299" r:id="rId45"/>
    <p:sldId id="301"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EAEAEA"/>
    <a:srgbClr val="CCFFFF"/>
    <a:srgbClr val="FFFFCC"/>
    <a:srgbClr val="0000FF"/>
    <a:srgbClr val="FFCC99"/>
    <a:srgbClr val="FF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77CD2-0E37-4EE3-842C-E04026816B10}" type="datetimeFigureOut">
              <a:rPr lang="en-US" smtClean="0"/>
              <a:pPr/>
              <a:t>8/29/2012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1DEB00-768E-4ED5-A28F-3E79044855A1}" type="slidenum">
              <a:rPr lang="en-US" smtClean="0"/>
              <a:pPr/>
              <a:t>‹#›</a:t>
            </a:fld>
            <a:endParaRPr lang="en-US"/>
          </a:p>
        </p:txBody>
      </p:sp>
    </p:spTree>
    <p:extLst>
      <p:ext uri="{BB962C8B-B14F-4D97-AF65-F5344CB8AC3E}">
        <p14:creationId xmlns:p14="http://schemas.microsoft.com/office/powerpoint/2010/main" val="178047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DEB00-768E-4ED5-A28F-3E79044855A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FEE0FB-3BC5-4D9A-A834-35B302BBD0EB}" type="datetime1">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C3673-FF51-4F30-981E-B6DB761740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B5721-60C7-432E-B5F6-04BEF968BF66}" type="datetime1">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C3673-FF51-4F30-981E-B6DB761740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00FCE-69AA-4243-ADB5-3B6FDD2EF962}" type="datetime1">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C3673-FF51-4F30-981E-B6DB761740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A1B1B-BB65-4524-BDBC-08723D074F82}" type="datetime1">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C3673-FF51-4F30-981E-B6DB761740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7DF5A-FDB8-4DDC-ABF6-6A37A2D85F32}" type="datetime1">
              <a:rPr lang="en-US" smtClean="0"/>
              <a:t>8/29/2012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C3673-FF51-4F30-981E-B6DB761740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ED2667-F95C-4213-BAC3-43DF4FD71E77}" type="datetime1">
              <a:rPr lang="en-US" smtClean="0"/>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C3673-FF51-4F30-981E-B6DB761740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873BCF-2393-4611-BC3E-D8CC78F922F1}" type="datetime1">
              <a:rPr lang="en-US" smtClean="0"/>
              <a:t>8/29/2012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C3673-FF51-4F30-981E-B6DB761740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70480B-9DBA-4783-B341-FA676FA72E1F}" type="datetime1">
              <a:rPr lang="en-US" smtClean="0"/>
              <a:t>8/29/2012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C3673-FF51-4F30-981E-B6DB761740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90365-35EB-41C3-8CAF-7164C80A16A1}" type="datetime1">
              <a:rPr lang="en-US" smtClean="0"/>
              <a:t>8/29/2012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C3673-FF51-4F30-981E-B6DB761740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F46D2-8E13-4FF8-AA45-4C9907A794FA}" type="datetime1">
              <a:rPr lang="en-US" smtClean="0"/>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C3673-FF51-4F30-981E-B6DB761740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27A6-693E-4C00-B784-2F759BB0936C}" type="datetime1">
              <a:rPr lang="en-US" smtClean="0"/>
              <a:t>8/29/2012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C3673-FF51-4F30-981E-B6DB761740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32BC0-F42A-4ECC-99BD-69AE7EF5A462}" type="datetime1">
              <a:rPr lang="en-US" smtClean="0"/>
              <a:t>8/29/2012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C3673-FF51-4F30-981E-B6DB761740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2"/>
          <p:cNvPicPr>
            <a:picLocks noChangeAspect="1" noChangeArrowheads="1"/>
          </p:cNvPicPr>
          <p:nvPr/>
        </p:nvPicPr>
        <p:blipFill>
          <a:blip r:embed="rId2" cstate="print"/>
          <a:srcRect/>
          <a:stretch>
            <a:fillRect/>
          </a:stretch>
        </p:blipFill>
        <p:spPr bwMode="auto">
          <a:xfrm>
            <a:off x="2853430" y="228600"/>
            <a:ext cx="3352801" cy="1044074"/>
          </a:xfrm>
          <a:prstGeom prst="rect">
            <a:avLst/>
          </a:prstGeom>
          <a:noFill/>
          <a:ln w="9525">
            <a:noFill/>
            <a:miter lim="800000"/>
            <a:headEnd/>
            <a:tailEnd/>
          </a:ln>
        </p:spPr>
      </p:pic>
      <p:sp>
        <p:nvSpPr>
          <p:cNvPr id="3" name="TextBox 2"/>
          <p:cNvSpPr txBox="1"/>
          <p:nvPr/>
        </p:nvSpPr>
        <p:spPr>
          <a:xfrm>
            <a:off x="779016" y="1371600"/>
            <a:ext cx="7543800" cy="923330"/>
          </a:xfrm>
          <a:prstGeom prst="rect">
            <a:avLst/>
          </a:prstGeom>
          <a:noFill/>
        </p:spPr>
        <p:txBody>
          <a:bodyPr wrap="square" rtlCol="0">
            <a:spAutoFit/>
          </a:bodyPr>
          <a:lstStyle/>
          <a:p>
            <a:pPr algn="ctr"/>
            <a:r>
              <a:rPr lang="en-US" dirty="0" smtClean="0"/>
              <a:t>31</a:t>
            </a:r>
            <a:r>
              <a:rPr lang="en-US" baseline="30000" dirty="0" smtClean="0"/>
              <a:t>st</a:t>
            </a:r>
            <a:r>
              <a:rPr lang="en-US" dirty="0" smtClean="0"/>
              <a:t> Annual Conference</a:t>
            </a:r>
          </a:p>
          <a:p>
            <a:pPr algn="ctr"/>
            <a:r>
              <a:rPr lang="en-US" dirty="0" smtClean="0"/>
              <a:t>September 5th , 2012</a:t>
            </a:r>
          </a:p>
          <a:p>
            <a:pPr algn="ctr"/>
            <a:r>
              <a:rPr lang="en-US" dirty="0" smtClean="0"/>
              <a:t>New York</a:t>
            </a:r>
          </a:p>
        </p:txBody>
      </p:sp>
      <p:sp>
        <p:nvSpPr>
          <p:cNvPr id="4" name="Rectangle 3"/>
          <p:cNvSpPr/>
          <p:nvPr/>
        </p:nvSpPr>
        <p:spPr>
          <a:xfrm>
            <a:off x="488727" y="2362200"/>
            <a:ext cx="8229600" cy="1200329"/>
          </a:xfrm>
          <a:prstGeom prst="rect">
            <a:avLst/>
          </a:prstGeom>
        </p:spPr>
        <p:txBody>
          <a:bodyPr wrap="square">
            <a:spAutoFit/>
          </a:bodyPr>
          <a:lstStyle/>
          <a:p>
            <a:pPr algn="ctr"/>
            <a:r>
              <a:rPr lang="en-US" sz="2400" b="1" dirty="0" smtClean="0">
                <a:solidFill>
                  <a:srgbClr val="FF0000"/>
                </a:solidFill>
              </a:rPr>
              <a:t>Effective Student Support Interventions for STEM Students</a:t>
            </a:r>
          </a:p>
          <a:p>
            <a:pPr algn="ctr"/>
            <a:r>
              <a:rPr lang="en-US" sz="2400" b="1" dirty="0" smtClean="0"/>
              <a:t>or</a:t>
            </a:r>
          </a:p>
          <a:p>
            <a:pPr algn="ctr"/>
            <a:r>
              <a:rPr lang="en-US" sz="2400" b="1" dirty="0" smtClean="0">
                <a:solidFill>
                  <a:srgbClr val="FF0000"/>
                </a:solidFill>
              </a:rPr>
              <a:t>Montana Minds – Lessons Learned </a:t>
            </a:r>
            <a:endParaRPr lang="en-US" sz="2400" dirty="0">
              <a:solidFill>
                <a:srgbClr val="FF0000"/>
              </a:solidFill>
            </a:endParaRPr>
          </a:p>
        </p:txBody>
      </p:sp>
      <p:sp>
        <p:nvSpPr>
          <p:cNvPr id="5" name="TextBox 4"/>
          <p:cNvSpPr txBox="1"/>
          <p:nvPr/>
        </p:nvSpPr>
        <p:spPr>
          <a:xfrm>
            <a:off x="1981200" y="3733800"/>
            <a:ext cx="5215631" cy="1107996"/>
          </a:xfrm>
          <a:prstGeom prst="rect">
            <a:avLst/>
          </a:prstGeom>
          <a:noFill/>
        </p:spPr>
        <p:txBody>
          <a:bodyPr wrap="square" rtlCol="0">
            <a:spAutoFit/>
          </a:bodyPr>
          <a:lstStyle/>
          <a:p>
            <a:pPr algn="ctr"/>
            <a:r>
              <a:rPr lang="en-US" b="1" dirty="0" smtClean="0"/>
              <a:t>Dr. Doug Coe</a:t>
            </a:r>
          </a:p>
          <a:p>
            <a:pPr algn="ctr"/>
            <a:r>
              <a:rPr lang="en-US" sz="1600" dirty="0" smtClean="0"/>
              <a:t>Professor of Chemistry</a:t>
            </a:r>
          </a:p>
          <a:p>
            <a:pPr algn="ctr"/>
            <a:r>
              <a:rPr lang="en-US" sz="1600" dirty="0" smtClean="0"/>
              <a:t>Dean, College of Letters, Sciences, &amp; Professional Studies</a:t>
            </a:r>
          </a:p>
          <a:p>
            <a:pPr algn="ctr"/>
            <a:r>
              <a:rPr lang="en-US" sz="1600" dirty="0" smtClean="0"/>
              <a:t>Montana Tech </a:t>
            </a:r>
            <a:endParaRPr lang="en-US" sz="1600" dirty="0"/>
          </a:p>
        </p:txBody>
      </p:sp>
      <p:sp>
        <p:nvSpPr>
          <p:cNvPr id="6" name="TextBox 5"/>
          <p:cNvSpPr txBox="1"/>
          <p:nvPr/>
        </p:nvSpPr>
        <p:spPr>
          <a:xfrm>
            <a:off x="488727" y="5109927"/>
            <a:ext cx="3854673" cy="1107996"/>
          </a:xfrm>
          <a:prstGeom prst="rect">
            <a:avLst/>
          </a:prstGeom>
          <a:noFill/>
        </p:spPr>
        <p:txBody>
          <a:bodyPr wrap="square" rtlCol="0">
            <a:spAutoFit/>
          </a:bodyPr>
          <a:lstStyle/>
          <a:p>
            <a:pPr algn="ctr"/>
            <a:r>
              <a:rPr lang="en-US" b="1" dirty="0" smtClean="0"/>
              <a:t>Amy Verlanic </a:t>
            </a:r>
          </a:p>
          <a:p>
            <a:pPr algn="ctr"/>
            <a:r>
              <a:rPr lang="en-US" sz="1600" dirty="0" smtClean="0"/>
              <a:t>Director </a:t>
            </a:r>
            <a:r>
              <a:rPr lang="en-US" sz="1600" dirty="0"/>
              <a:t> </a:t>
            </a:r>
            <a:r>
              <a:rPr lang="en-US" sz="1600" dirty="0" smtClean="0"/>
              <a:t>                                                    The Institute for Educational Opportunities Montana Tech </a:t>
            </a:r>
            <a:endParaRPr lang="en-US" sz="1600" dirty="0"/>
          </a:p>
        </p:txBody>
      </p:sp>
      <p:sp>
        <p:nvSpPr>
          <p:cNvPr id="7" name="TextBox 6"/>
          <p:cNvSpPr txBox="1"/>
          <p:nvPr/>
        </p:nvSpPr>
        <p:spPr>
          <a:xfrm>
            <a:off x="4572000" y="5105400"/>
            <a:ext cx="3886200" cy="1107996"/>
          </a:xfrm>
          <a:prstGeom prst="rect">
            <a:avLst/>
          </a:prstGeom>
          <a:noFill/>
        </p:spPr>
        <p:txBody>
          <a:bodyPr wrap="square" rtlCol="0">
            <a:spAutoFit/>
          </a:bodyPr>
          <a:lstStyle/>
          <a:p>
            <a:pPr algn="ctr"/>
            <a:r>
              <a:rPr lang="en-US" b="1" dirty="0" smtClean="0"/>
              <a:t>Annette Kankelborg </a:t>
            </a:r>
          </a:p>
          <a:p>
            <a:pPr algn="ctr"/>
            <a:r>
              <a:rPr lang="en-US" sz="1600" dirty="0" smtClean="0"/>
              <a:t>Student Support </a:t>
            </a:r>
            <a:r>
              <a:rPr lang="en-US" sz="1600" dirty="0"/>
              <a:t>Services Director </a:t>
            </a:r>
            <a:r>
              <a:rPr lang="en-US" sz="1600" dirty="0" smtClean="0"/>
              <a:t>           The </a:t>
            </a:r>
            <a:r>
              <a:rPr lang="en-US" sz="1600" dirty="0"/>
              <a:t>Institute for Educational Opportunities Montana Tech </a:t>
            </a:r>
          </a:p>
        </p:txBody>
      </p:sp>
      <p:sp>
        <p:nvSpPr>
          <p:cNvPr id="2" name="Slide Number Placeholder 1"/>
          <p:cNvSpPr>
            <a:spLocks noGrp="1"/>
          </p:cNvSpPr>
          <p:nvPr>
            <p:ph type="sldNum" sz="quarter" idx="12"/>
          </p:nvPr>
        </p:nvSpPr>
        <p:spPr/>
        <p:txBody>
          <a:bodyPr/>
          <a:lstStyle/>
          <a:p>
            <a:fld id="{EFAC3673-FF51-4F30-981E-B6DB7617408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402" y="97654"/>
            <a:ext cx="8633534" cy="3139321"/>
          </a:xfrm>
          <a:prstGeom prst="rect">
            <a:avLst/>
          </a:prstGeom>
          <a:noFill/>
        </p:spPr>
        <p:txBody>
          <a:bodyPr wrap="square" rtlCol="0">
            <a:spAutoFit/>
          </a:bodyPr>
          <a:lstStyle/>
          <a:p>
            <a:pPr algn="ctr"/>
            <a:r>
              <a:rPr lang="en-US" b="1" dirty="0" smtClean="0"/>
              <a:t>Recruiting Strategy</a:t>
            </a:r>
          </a:p>
          <a:p>
            <a:endParaRPr lang="en-US" dirty="0" smtClean="0"/>
          </a:p>
          <a:p>
            <a:r>
              <a:rPr lang="en-US" b="1" dirty="0" smtClean="0"/>
              <a:t>Phase 1</a:t>
            </a:r>
            <a:r>
              <a:rPr lang="en-US" dirty="0" smtClean="0"/>
              <a:t>:</a:t>
            </a:r>
          </a:p>
          <a:p>
            <a:endParaRPr lang="en-US" dirty="0" smtClean="0"/>
          </a:p>
          <a:p>
            <a:r>
              <a:rPr lang="en-US" dirty="0" smtClean="0"/>
              <a:t>Interested students returned a one-page “</a:t>
            </a:r>
            <a:r>
              <a:rPr lang="en-US" i="1" dirty="0" smtClean="0"/>
              <a:t>Yes I am interested in a Montana Minds’ Scholarship</a:t>
            </a:r>
            <a:r>
              <a:rPr lang="en-US" dirty="0" smtClean="0"/>
              <a:t>” initial application that solicited key eligibility information:</a:t>
            </a:r>
          </a:p>
          <a:p>
            <a:endParaRPr lang="en-US" dirty="0" smtClean="0"/>
          </a:p>
          <a:p>
            <a:pPr lvl="1"/>
            <a:r>
              <a:rPr lang="en-US" dirty="0" smtClean="0"/>
              <a:t>Name			High School</a:t>
            </a:r>
          </a:p>
          <a:p>
            <a:pPr lvl="1"/>
            <a:r>
              <a:rPr lang="en-US" dirty="0" smtClean="0"/>
              <a:t>Intended Major		ACT and/or SAT Scores</a:t>
            </a:r>
          </a:p>
          <a:p>
            <a:pPr lvl="1"/>
            <a:r>
              <a:rPr lang="en-US" dirty="0" smtClean="0"/>
              <a:t>HS GPA			HS Graduation Rank</a:t>
            </a:r>
          </a:p>
          <a:p>
            <a:pPr lvl="1"/>
            <a:r>
              <a:rPr lang="en-US" dirty="0" smtClean="0"/>
              <a:t>U.S. Citizenship	 	</a:t>
            </a:r>
            <a:r>
              <a:rPr lang="en-US" dirty="0" err="1" smtClean="0"/>
              <a:t>TRiO</a:t>
            </a:r>
            <a:r>
              <a:rPr lang="en-US" dirty="0" smtClean="0"/>
              <a:t> or </a:t>
            </a:r>
            <a:r>
              <a:rPr lang="en-US" dirty="0" err="1" smtClean="0"/>
              <a:t>GearUp</a:t>
            </a:r>
            <a:r>
              <a:rPr lang="en-US" dirty="0" smtClean="0"/>
              <a:t> participation</a:t>
            </a:r>
          </a:p>
        </p:txBody>
      </p:sp>
      <p:sp>
        <p:nvSpPr>
          <p:cNvPr id="5" name="TextBox 4"/>
          <p:cNvSpPr txBox="1"/>
          <p:nvPr/>
        </p:nvSpPr>
        <p:spPr>
          <a:xfrm>
            <a:off x="304800" y="3429000"/>
            <a:ext cx="8610600" cy="3139321"/>
          </a:xfrm>
          <a:prstGeom prst="rect">
            <a:avLst/>
          </a:prstGeom>
          <a:noFill/>
        </p:spPr>
        <p:txBody>
          <a:bodyPr wrap="square" rtlCol="0">
            <a:spAutoFit/>
          </a:bodyPr>
          <a:lstStyle/>
          <a:p>
            <a:r>
              <a:rPr lang="en-US" b="1" dirty="0" smtClean="0"/>
              <a:t>Phase 2</a:t>
            </a:r>
            <a:r>
              <a:rPr lang="en-US" dirty="0" smtClean="0"/>
              <a:t>:</a:t>
            </a:r>
          </a:p>
          <a:p>
            <a:endParaRPr lang="en-US" dirty="0" smtClean="0"/>
          </a:p>
          <a:p>
            <a:r>
              <a:rPr lang="en-US" dirty="0" smtClean="0"/>
              <a:t>Eligible students are notified that they are a finalist for the scholarship and invited to complete their application by:</a:t>
            </a:r>
          </a:p>
          <a:p>
            <a:endParaRPr lang="en-US" dirty="0" smtClean="0"/>
          </a:p>
          <a:p>
            <a:pPr lvl="1">
              <a:buFont typeface="Arial" pitchFamily="34" charset="0"/>
              <a:buChar char="•"/>
            </a:pPr>
            <a:r>
              <a:rPr lang="en-US" dirty="0" smtClean="0"/>
              <a:t>  submitting a 400-500 word essay on: </a:t>
            </a:r>
          </a:p>
          <a:p>
            <a:pPr lvl="1" algn="ctr"/>
            <a:r>
              <a:rPr lang="en-US" dirty="0" smtClean="0"/>
              <a:t>“</a:t>
            </a:r>
            <a:r>
              <a:rPr lang="en-US" i="1" dirty="0" smtClean="0"/>
              <a:t>Why I want to be a scientist, mathematician, or engineer.</a:t>
            </a:r>
            <a:r>
              <a:rPr lang="en-US" dirty="0" smtClean="0"/>
              <a:t>”;</a:t>
            </a:r>
          </a:p>
          <a:p>
            <a:pPr lvl="1">
              <a:buFont typeface="Arial" pitchFamily="34" charset="0"/>
              <a:buChar char="•"/>
            </a:pPr>
            <a:r>
              <a:rPr lang="en-US" dirty="0" smtClean="0"/>
              <a:t>  supplying two letters of recommendation (one of which must be from a science or  </a:t>
            </a:r>
          </a:p>
          <a:p>
            <a:pPr lvl="1"/>
            <a:r>
              <a:rPr lang="en-US" dirty="0" smtClean="0"/>
              <a:t>    mathematics teacher);</a:t>
            </a:r>
          </a:p>
          <a:p>
            <a:pPr lvl="1">
              <a:buFont typeface="Arial" pitchFamily="34" charset="0"/>
              <a:buChar char="•"/>
            </a:pPr>
            <a:r>
              <a:rPr lang="en-US" dirty="0" smtClean="0"/>
              <a:t>  completing a FAFSA;</a:t>
            </a:r>
          </a:p>
          <a:p>
            <a:pPr lvl="1">
              <a:buFont typeface="Arial" pitchFamily="34" charset="0"/>
              <a:buChar char="•"/>
            </a:pPr>
            <a:r>
              <a:rPr lang="en-US" dirty="0" smtClean="0"/>
              <a:t>  applying for admission to Montana Tech.</a:t>
            </a:r>
          </a:p>
        </p:txBody>
      </p:sp>
      <p:sp>
        <p:nvSpPr>
          <p:cNvPr id="2" name="Slide Number Placeholder 1"/>
          <p:cNvSpPr>
            <a:spLocks noGrp="1"/>
          </p:cNvSpPr>
          <p:nvPr>
            <p:ph type="sldNum" sz="quarter" idx="12"/>
          </p:nvPr>
        </p:nvSpPr>
        <p:spPr/>
        <p:txBody>
          <a:bodyPr/>
          <a:lstStyle/>
          <a:p>
            <a:fld id="{EFAC3673-FF51-4F30-981E-B6DB7617408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rapezoid 47"/>
          <p:cNvSpPr/>
          <p:nvPr/>
        </p:nvSpPr>
        <p:spPr>
          <a:xfrm rot="5400000">
            <a:off x="-1678990" y="2054812"/>
            <a:ext cx="6255795" cy="2436182"/>
          </a:xfrm>
          <a:prstGeom prst="trapezoid">
            <a:avLst/>
          </a:prstGeom>
          <a:solidFill>
            <a:srgbClr val="FF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6652332" y="2929633"/>
            <a:ext cx="662867" cy="843377"/>
            <a:chOff x="6652332" y="2929633"/>
            <a:chExt cx="662867" cy="843377"/>
          </a:xfrm>
        </p:grpSpPr>
        <p:sp>
          <p:nvSpPr>
            <p:cNvPr id="37" name="Trapezoid 36"/>
            <p:cNvSpPr/>
            <p:nvPr/>
          </p:nvSpPr>
          <p:spPr>
            <a:xfrm rot="5400000">
              <a:off x="6564296" y="3065755"/>
              <a:ext cx="843377" cy="571133"/>
            </a:xfrm>
            <a:prstGeom prst="trapezoid">
              <a:avLst/>
            </a:prstGeom>
            <a:solidFill>
              <a:srgbClr val="0000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52332" y="3055397"/>
              <a:ext cx="662867" cy="584775"/>
            </a:xfrm>
            <a:prstGeom prst="rect">
              <a:avLst/>
            </a:prstGeom>
            <a:noFill/>
          </p:spPr>
          <p:txBody>
            <a:bodyPr wrap="square" rtlCol="0">
              <a:spAutoFit/>
            </a:bodyPr>
            <a:lstStyle/>
            <a:p>
              <a:pPr algn="ctr"/>
              <a:r>
                <a:rPr lang="en-US" sz="1600" b="1" dirty="0" smtClean="0"/>
                <a:t>24 Math</a:t>
              </a:r>
              <a:endParaRPr lang="en-US" sz="1600" b="1" dirty="0"/>
            </a:p>
          </p:txBody>
        </p:sp>
      </p:grpSp>
      <p:grpSp>
        <p:nvGrpSpPr>
          <p:cNvPr id="54" name="Group 53"/>
          <p:cNvGrpSpPr/>
          <p:nvPr/>
        </p:nvGrpSpPr>
        <p:grpSpPr>
          <a:xfrm>
            <a:off x="4016493" y="1752604"/>
            <a:ext cx="1295400" cy="3352801"/>
            <a:chOff x="4016493" y="1752604"/>
            <a:chExt cx="1295400" cy="3352801"/>
          </a:xfrm>
        </p:grpSpPr>
        <p:sp>
          <p:nvSpPr>
            <p:cNvPr id="33" name="Trapezoid 32"/>
            <p:cNvSpPr/>
            <p:nvPr/>
          </p:nvSpPr>
          <p:spPr>
            <a:xfrm rot="5400000">
              <a:off x="3009899" y="2857505"/>
              <a:ext cx="3352801" cy="1143000"/>
            </a:xfrm>
            <a:prstGeom prst="trapezoid">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16493" y="2902023"/>
              <a:ext cx="1295400" cy="830997"/>
            </a:xfrm>
            <a:prstGeom prst="rect">
              <a:avLst/>
            </a:prstGeom>
            <a:noFill/>
          </p:spPr>
          <p:txBody>
            <a:bodyPr wrap="square" rtlCol="0">
              <a:spAutoFit/>
            </a:bodyPr>
            <a:lstStyle/>
            <a:p>
              <a:pPr algn="ctr"/>
              <a:r>
                <a:rPr lang="en-US" sz="1600" b="1" dirty="0" smtClean="0"/>
                <a:t>71 invited </a:t>
              </a:r>
            </a:p>
            <a:p>
              <a:pPr algn="ctr"/>
              <a:r>
                <a:rPr lang="en-US" sz="1600" b="1" dirty="0" smtClean="0"/>
                <a:t>full </a:t>
              </a:r>
            </a:p>
            <a:p>
              <a:pPr algn="ctr"/>
              <a:r>
                <a:rPr lang="en-US" sz="1600" b="1" dirty="0" smtClean="0"/>
                <a:t>applications</a:t>
              </a:r>
              <a:endParaRPr lang="en-US" sz="1600" b="1" dirty="0"/>
            </a:p>
          </p:txBody>
        </p:sp>
      </p:grpSp>
      <p:grpSp>
        <p:nvGrpSpPr>
          <p:cNvPr id="55" name="Group 54"/>
          <p:cNvGrpSpPr/>
          <p:nvPr/>
        </p:nvGrpSpPr>
        <p:grpSpPr>
          <a:xfrm>
            <a:off x="5135733" y="2479092"/>
            <a:ext cx="793071" cy="1752599"/>
            <a:chOff x="5135733" y="2479092"/>
            <a:chExt cx="793071" cy="1752599"/>
          </a:xfrm>
        </p:grpSpPr>
        <p:sp>
          <p:nvSpPr>
            <p:cNvPr id="34" name="Trapezoid 33"/>
            <p:cNvSpPr/>
            <p:nvPr/>
          </p:nvSpPr>
          <p:spPr>
            <a:xfrm rot="5400000">
              <a:off x="4658557" y="3067238"/>
              <a:ext cx="1752599" cy="576308"/>
            </a:xfrm>
            <a:prstGeom prst="trapezoid">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35733" y="2927411"/>
              <a:ext cx="793071" cy="830997"/>
            </a:xfrm>
            <a:prstGeom prst="rect">
              <a:avLst/>
            </a:prstGeom>
            <a:noFill/>
          </p:spPr>
          <p:txBody>
            <a:bodyPr wrap="square" rtlCol="0">
              <a:spAutoFit/>
            </a:bodyPr>
            <a:lstStyle/>
            <a:p>
              <a:pPr algn="ctr"/>
              <a:r>
                <a:rPr lang="en-US" sz="1600" b="1" dirty="0" smtClean="0"/>
                <a:t>36 with EFC</a:t>
              </a:r>
              <a:endParaRPr lang="en-US" sz="1600" b="1" dirty="0"/>
            </a:p>
          </p:txBody>
        </p:sp>
      </p:grpSp>
      <p:grpSp>
        <p:nvGrpSpPr>
          <p:cNvPr id="56" name="Group 55"/>
          <p:cNvGrpSpPr/>
          <p:nvPr/>
        </p:nvGrpSpPr>
        <p:grpSpPr>
          <a:xfrm>
            <a:off x="5740893" y="2663301"/>
            <a:ext cx="1066800" cy="1376042"/>
            <a:chOff x="5740893" y="2663301"/>
            <a:chExt cx="1066800" cy="1376042"/>
          </a:xfrm>
        </p:grpSpPr>
        <p:sp>
          <p:nvSpPr>
            <p:cNvPr id="35" name="Trapezoid 34"/>
            <p:cNvSpPr/>
            <p:nvPr/>
          </p:nvSpPr>
          <p:spPr>
            <a:xfrm rot="5400000">
              <a:off x="5565187" y="2904109"/>
              <a:ext cx="1376042" cy="894425"/>
            </a:xfrm>
            <a:prstGeom prst="trapezoid">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40893" y="3071673"/>
              <a:ext cx="1066800" cy="584775"/>
            </a:xfrm>
            <a:prstGeom prst="rect">
              <a:avLst/>
            </a:prstGeom>
            <a:noFill/>
          </p:spPr>
          <p:txBody>
            <a:bodyPr wrap="square" rtlCol="0">
              <a:spAutoFit/>
            </a:bodyPr>
            <a:lstStyle/>
            <a:p>
              <a:pPr algn="ctr"/>
              <a:r>
                <a:rPr lang="en-US" sz="1600" b="1" dirty="0" smtClean="0"/>
                <a:t>29 Fundable</a:t>
              </a:r>
              <a:endParaRPr lang="en-US" sz="1600" b="1" dirty="0"/>
            </a:p>
          </p:txBody>
        </p:sp>
      </p:grpSp>
      <p:grpSp>
        <p:nvGrpSpPr>
          <p:cNvPr id="58" name="Group 57"/>
          <p:cNvGrpSpPr/>
          <p:nvPr/>
        </p:nvGrpSpPr>
        <p:grpSpPr>
          <a:xfrm>
            <a:off x="7258973" y="3116063"/>
            <a:ext cx="1046826" cy="461638"/>
            <a:chOff x="7258973" y="3116063"/>
            <a:chExt cx="1046826" cy="461638"/>
          </a:xfrm>
        </p:grpSpPr>
        <p:sp>
          <p:nvSpPr>
            <p:cNvPr id="47" name="Trapezoid 46"/>
            <p:cNvSpPr/>
            <p:nvPr/>
          </p:nvSpPr>
          <p:spPr>
            <a:xfrm rot="5400000">
              <a:off x="7551567" y="2823469"/>
              <a:ext cx="461638" cy="1046826"/>
            </a:xfrm>
            <a:prstGeom prst="trapezoid">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64892" y="3195961"/>
              <a:ext cx="964707" cy="338554"/>
            </a:xfrm>
            <a:prstGeom prst="rect">
              <a:avLst/>
            </a:prstGeom>
            <a:noFill/>
          </p:spPr>
          <p:txBody>
            <a:bodyPr wrap="square" rtlCol="0">
              <a:spAutoFit/>
            </a:bodyPr>
            <a:lstStyle/>
            <a:p>
              <a:pPr algn="ctr"/>
              <a:r>
                <a:rPr lang="en-US" sz="1600" b="1" dirty="0" smtClean="0"/>
                <a:t>17 GPA</a:t>
              </a:r>
              <a:endParaRPr lang="en-US" sz="1600" b="1" dirty="0"/>
            </a:p>
          </p:txBody>
        </p:sp>
      </p:grpSp>
      <p:sp>
        <p:nvSpPr>
          <p:cNvPr id="5" name="TextBox 4"/>
          <p:cNvSpPr txBox="1"/>
          <p:nvPr/>
        </p:nvSpPr>
        <p:spPr>
          <a:xfrm>
            <a:off x="219722" y="750163"/>
            <a:ext cx="2362200" cy="923330"/>
          </a:xfrm>
          <a:prstGeom prst="rect">
            <a:avLst/>
          </a:prstGeom>
          <a:noFill/>
        </p:spPr>
        <p:txBody>
          <a:bodyPr wrap="square" rtlCol="0">
            <a:spAutoFit/>
          </a:bodyPr>
          <a:lstStyle/>
          <a:p>
            <a:r>
              <a:rPr lang="en-US" dirty="0" smtClean="0"/>
              <a:t>291 letters to Montana high school science &amp; mathematics teachers</a:t>
            </a:r>
            <a:endParaRPr lang="en-US" dirty="0"/>
          </a:p>
        </p:txBody>
      </p:sp>
      <p:sp>
        <p:nvSpPr>
          <p:cNvPr id="6" name="TextBox 5"/>
          <p:cNvSpPr txBox="1"/>
          <p:nvPr/>
        </p:nvSpPr>
        <p:spPr>
          <a:xfrm>
            <a:off x="219722" y="1740763"/>
            <a:ext cx="2667000" cy="646331"/>
          </a:xfrm>
          <a:prstGeom prst="rect">
            <a:avLst/>
          </a:prstGeom>
          <a:noFill/>
        </p:spPr>
        <p:txBody>
          <a:bodyPr wrap="square" rtlCol="0">
            <a:spAutoFit/>
          </a:bodyPr>
          <a:lstStyle/>
          <a:p>
            <a:r>
              <a:rPr lang="en-US" dirty="0" smtClean="0"/>
              <a:t>350 letters to Montana high school counselors</a:t>
            </a:r>
            <a:endParaRPr lang="en-US" dirty="0"/>
          </a:p>
        </p:txBody>
      </p:sp>
      <p:sp>
        <p:nvSpPr>
          <p:cNvPr id="7" name="TextBox 6"/>
          <p:cNvSpPr txBox="1"/>
          <p:nvPr/>
        </p:nvSpPr>
        <p:spPr>
          <a:xfrm>
            <a:off x="223421" y="2426563"/>
            <a:ext cx="2362200" cy="2031325"/>
          </a:xfrm>
          <a:prstGeom prst="rect">
            <a:avLst/>
          </a:prstGeom>
          <a:noFill/>
        </p:spPr>
        <p:txBody>
          <a:bodyPr wrap="square" rtlCol="0">
            <a:spAutoFit/>
          </a:bodyPr>
          <a:lstStyle/>
          <a:p>
            <a:r>
              <a:rPr lang="en-US" dirty="0" smtClean="0"/>
              <a:t>143 letters to high school students who had expressed an interest in majoring in one of the targeted STEM disciplines at Montana Tech</a:t>
            </a:r>
            <a:endParaRPr lang="en-US" dirty="0"/>
          </a:p>
        </p:txBody>
      </p:sp>
      <p:sp>
        <p:nvSpPr>
          <p:cNvPr id="8" name="TextBox 7"/>
          <p:cNvSpPr txBox="1"/>
          <p:nvPr/>
        </p:nvSpPr>
        <p:spPr>
          <a:xfrm>
            <a:off x="223421" y="4483963"/>
            <a:ext cx="2514600" cy="1477328"/>
          </a:xfrm>
          <a:prstGeom prst="rect">
            <a:avLst/>
          </a:prstGeom>
          <a:noFill/>
        </p:spPr>
        <p:txBody>
          <a:bodyPr wrap="square" rtlCol="0">
            <a:spAutoFit/>
          </a:bodyPr>
          <a:lstStyle/>
          <a:p>
            <a:r>
              <a:rPr lang="en-US" dirty="0" smtClean="0"/>
              <a:t>91 letters to </a:t>
            </a:r>
            <a:r>
              <a:rPr lang="en-US" dirty="0" err="1" smtClean="0"/>
              <a:t>TRiO</a:t>
            </a:r>
            <a:r>
              <a:rPr lang="en-US" dirty="0" smtClean="0"/>
              <a:t> advisors in high schools serving economically challenged high school students</a:t>
            </a:r>
            <a:endParaRPr lang="en-US" dirty="0"/>
          </a:p>
        </p:txBody>
      </p:sp>
      <p:grpSp>
        <p:nvGrpSpPr>
          <p:cNvPr id="53" name="Group 52"/>
          <p:cNvGrpSpPr/>
          <p:nvPr/>
        </p:nvGrpSpPr>
        <p:grpSpPr>
          <a:xfrm>
            <a:off x="2761234" y="304800"/>
            <a:ext cx="1371495" cy="6248399"/>
            <a:chOff x="2761234" y="304800"/>
            <a:chExt cx="1371495" cy="6248399"/>
          </a:xfrm>
        </p:grpSpPr>
        <p:sp>
          <p:nvSpPr>
            <p:cNvPr id="23" name="Trapezoid 22"/>
            <p:cNvSpPr/>
            <p:nvPr/>
          </p:nvSpPr>
          <p:spPr>
            <a:xfrm rot="5400000">
              <a:off x="457200" y="2895600"/>
              <a:ext cx="6248399" cy="1066800"/>
            </a:xfrm>
            <a:prstGeom prst="trapezoid">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989729" y="2923391"/>
              <a:ext cx="1143000" cy="830997"/>
            </a:xfrm>
            <a:prstGeom prst="rect">
              <a:avLst/>
            </a:prstGeom>
            <a:noFill/>
          </p:spPr>
          <p:txBody>
            <a:bodyPr wrap="square" rtlCol="0">
              <a:spAutoFit/>
            </a:bodyPr>
            <a:lstStyle/>
            <a:p>
              <a:pPr algn="ctr"/>
              <a:r>
                <a:rPr lang="en-US" sz="1600" b="1" dirty="0" smtClean="0"/>
                <a:t>135 </a:t>
              </a:r>
            </a:p>
            <a:p>
              <a:pPr algn="ctr"/>
              <a:r>
                <a:rPr lang="en-US" sz="1600" b="1" dirty="0" smtClean="0"/>
                <a:t>initial applicants</a:t>
              </a:r>
              <a:r>
                <a:rPr lang="en-US" sz="1600" dirty="0" smtClean="0"/>
                <a:t>                     </a:t>
              </a:r>
              <a:endParaRPr lang="en-US" sz="1600" dirty="0"/>
            </a:p>
          </p:txBody>
        </p:sp>
        <p:grpSp>
          <p:nvGrpSpPr>
            <p:cNvPr id="32" name="Group 31"/>
            <p:cNvGrpSpPr/>
            <p:nvPr/>
          </p:nvGrpSpPr>
          <p:grpSpPr>
            <a:xfrm rot="5400000">
              <a:off x="2782688" y="3275401"/>
              <a:ext cx="110692" cy="153600"/>
              <a:chOff x="4355792" y="790116"/>
              <a:chExt cx="213989" cy="241173"/>
            </a:xfrm>
          </p:grpSpPr>
          <p:cxnSp>
            <p:nvCxnSpPr>
              <p:cNvPr id="27" name="Straight Connector 26"/>
              <p:cNvCxnSpPr/>
              <p:nvPr/>
            </p:nvCxnSpPr>
            <p:spPr>
              <a:xfrm rot="5400000">
                <a:off x="4244636" y="908111"/>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451042" y="916989"/>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354498" y="791410"/>
                <a:ext cx="216578" cy="2139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0" name="Group 59"/>
          <p:cNvGrpSpPr/>
          <p:nvPr/>
        </p:nvGrpSpPr>
        <p:grpSpPr>
          <a:xfrm>
            <a:off x="7296477" y="4610090"/>
            <a:ext cx="1360581" cy="1867370"/>
            <a:chOff x="7296477" y="4610090"/>
            <a:chExt cx="1360581" cy="1867370"/>
          </a:xfrm>
        </p:grpSpPr>
        <p:sp>
          <p:nvSpPr>
            <p:cNvPr id="50" name="Teardrop 49"/>
            <p:cNvSpPr/>
            <p:nvPr/>
          </p:nvSpPr>
          <p:spPr>
            <a:xfrm rot="18865357">
              <a:off x="7043083" y="4863484"/>
              <a:ext cx="1867370" cy="1360581"/>
            </a:xfrm>
            <a:prstGeom prst="teardrop">
              <a:avLst>
                <a:gd name="adj" fmla="val 200000"/>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467600" y="5181600"/>
              <a:ext cx="914400" cy="646331"/>
            </a:xfrm>
            <a:prstGeom prst="rect">
              <a:avLst/>
            </a:prstGeom>
            <a:noFill/>
          </p:spPr>
          <p:txBody>
            <a:bodyPr wrap="square" rtlCol="0">
              <a:spAutoFit/>
            </a:bodyPr>
            <a:lstStyle/>
            <a:p>
              <a:pPr algn="ctr"/>
              <a:r>
                <a:rPr lang="en-US" b="1" dirty="0" smtClean="0"/>
                <a:t>22 awards</a:t>
              </a:r>
              <a:endParaRPr lang="en-US" b="1" dirty="0"/>
            </a:p>
          </p:txBody>
        </p:sp>
      </p:grpSp>
      <p:sp>
        <p:nvSpPr>
          <p:cNvPr id="61" name="TextBox 60"/>
          <p:cNvSpPr txBox="1"/>
          <p:nvPr/>
        </p:nvSpPr>
        <p:spPr>
          <a:xfrm>
            <a:off x="4876800" y="381000"/>
            <a:ext cx="3581400" cy="646331"/>
          </a:xfrm>
          <a:prstGeom prst="rect">
            <a:avLst/>
          </a:prstGeom>
          <a:noFill/>
        </p:spPr>
        <p:txBody>
          <a:bodyPr wrap="square" rtlCol="0">
            <a:spAutoFit/>
          </a:bodyPr>
          <a:lstStyle/>
          <a:p>
            <a:r>
              <a:rPr lang="en-US" b="1" dirty="0" smtClean="0"/>
              <a:t>Challenges in Recruiting </a:t>
            </a:r>
            <a:r>
              <a:rPr lang="en-US" b="1" dirty="0" smtClean="0"/>
              <a:t>Scholars</a:t>
            </a:r>
          </a:p>
          <a:p>
            <a:pPr algn="ctr"/>
            <a:r>
              <a:rPr lang="en-US" b="1" dirty="0" smtClean="0"/>
              <a:t>NSF 06-527</a:t>
            </a:r>
            <a:endParaRPr lang="en-US" b="1" dirty="0"/>
          </a:p>
        </p:txBody>
      </p:sp>
      <p:sp>
        <p:nvSpPr>
          <p:cNvPr id="2" name="Slide Number Placeholder 1"/>
          <p:cNvSpPr>
            <a:spLocks noGrp="1"/>
          </p:cNvSpPr>
          <p:nvPr>
            <p:ph type="sldNum" sz="quarter" idx="12"/>
          </p:nvPr>
        </p:nvSpPr>
        <p:spPr/>
        <p:txBody>
          <a:bodyPr/>
          <a:lstStyle/>
          <a:p>
            <a:fld id="{EFAC3673-FF51-4F30-981E-B6DB7617408B}"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AC3673-FF51-4F30-981E-B6DB7617408B}" type="slidenum">
              <a:rPr lang="en-US" smtClean="0"/>
              <a:pPr/>
              <a:t>12</a:t>
            </a:fld>
            <a:endParaRPr lang="en-US"/>
          </a:p>
        </p:txBody>
      </p:sp>
      <p:grpSp>
        <p:nvGrpSpPr>
          <p:cNvPr id="3" name="Group 2"/>
          <p:cNvGrpSpPr/>
          <p:nvPr/>
        </p:nvGrpSpPr>
        <p:grpSpPr>
          <a:xfrm>
            <a:off x="353332" y="224903"/>
            <a:ext cx="8437336" cy="6408194"/>
            <a:chOff x="219722" y="145005"/>
            <a:chExt cx="8437336" cy="6408194"/>
          </a:xfrm>
        </p:grpSpPr>
        <p:grpSp>
          <p:nvGrpSpPr>
            <p:cNvPr id="4" name="Group 3"/>
            <p:cNvGrpSpPr/>
            <p:nvPr/>
          </p:nvGrpSpPr>
          <p:grpSpPr>
            <a:xfrm>
              <a:off x="6652332" y="2929633"/>
              <a:ext cx="662867" cy="843377"/>
              <a:chOff x="6652332" y="2929633"/>
              <a:chExt cx="662867" cy="843377"/>
            </a:xfrm>
          </p:grpSpPr>
          <p:sp>
            <p:nvSpPr>
              <p:cNvPr id="34" name="Trapezoid 33"/>
              <p:cNvSpPr/>
              <p:nvPr/>
            </p:nvSpPr>
            <p:spPr>
              <a:xfrm rot="5400000">
                <a:off x="6564296" y="3065755"/>
                <a:ext cx="843377" cy="571133"/>
              </a:xfrm>
              <a:prstGeom prst="trapezoid">
                <a:avLst/>
              </a:prstGeom>
              <a:solidFill>
                <a:srgbClr val="0000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TextBox 4"/>
              <p:cNvSpPr txBox="1"/>
              <p:nvPr/>
            </p:nvSpPr>
            <p:spPr>
              <a:xfrm>
                <a:off x="6652332" y="3055397"/>
                <a:ext cx="662867"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19 Math</a:t>
                </a:r>
                <a:endParaRPr lang="en-US" sz="1600" b="1" dirty="0"/>
              </a:p>
            </p:txBody>
          </p:sp>
        </p:grpSp>
        <p:grpSp>
          <p:nvGrpSpPr>
            <p:cNvPr id="5" name="Group 4"/>
            <p:cNvGrpSpPr/>
            <p:nvPr/>
          </p:nvGrpSpPr>
          <p:grpSpPr>
            <a:xfrm>
              <a:off x="4016493" y="1752604"/>
              <a:ext cx="1295400" cy="3352801"/>
              <a:chOff x="4016493" y="1752604"/>
              <a:chExt cx="1295400" cy="3352801"/>
            </a:xfrm>
          </p:grpSpPr>
          <p:sp>
            <p:nvSpPr>
              <p:cNvPr id="32" name="Trapezoid 31"/>
              <p:cNvSpPr/>
              <p:nvPr/>
            </p:nvSpPr>
            <p:spPr>
              <a:xfrm rot="5400000">
                <a:off x="3009899" y="2857505"/>
                <a:ext cx="3352801" cy="1143000"/>
              </a:xfrm>
              <a:prstGeom prst="trapezoid">
                <a:avLst/>
              </a:prstGeom>
              <a:solidFill>
                <a:srgbClr val="92D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TextBox 7"/>
              <p:cNvSpPr txBox="1"/>
              <p:nvPr/>
            </p:nvSpPr>
            <p:spPr>
              <a:xfrm>
                <a:off x="4016493" y="2902023"/>
                <a:ext cx="1295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53 invited </a:t>
                </a:r>
              </a:p>
              <a:p>
                <a:pPr algn="ctr"/>
                <a:r>
                  <a:rPr lang="en-US" sz="1600" b="1" dirty="0" smtClean="0"/>
                  <a:t>full </a:t>
                </a:r>
              </a:p>
              <a:p>
                <a:pPr algn="ctr"/>
                <a:r>
                  <a:rPr lang="en-US" sz="1600" b="1" dirty="0" smtClean="0"/>
                  <a:t>applications</a:t>
                </a:r>
                <a:endParaRPr lang="en-US" sz="1600" b="1" dirty="0"/>
              </a:p>
            </p:txBody>
          </p:sp>
        </p:grpSp>
        <p:grpSp>
          <p:nvGrpSpPr>
            <p:cNvPr id="6" name="Group 5"/>
            <p:cNvGrpSpPr/>
            <p:nvPr/>
          </p:nvGrpSpPr>
          <p:grpSpPr>
            <a:xfrm>
              <a:off x="5135733" y="2479092"/>
              <a:ext cx="793071" cy="1752599"/>
              <a:chOff x="5135733" y="2479092"/>
              <a:chExt cx="793071" cy="1752599"/>
            </a:xfrm>
          </p:grpSpPr>
          <p:sp>
            <p:nvSpPr>
              <p:cNvPr id="30" name="Trapezoid 29"/>
              <p:cNvSpPr/>
              <p:nvPr/>
            </p:nvSpPr>
            <p:spPr>
              <a:xfrm rot="5400000">
                <a:off x="4658557" y="3067238"/>
                <a:ext cx="1752599" cy="576308"/>
              </a:xfrm>
              <a:prstGeom prst="trapezoid">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TextBox 10"/>
              <p:cNvSpPr txBox="1"/>
              <p:nvPr/>
            </p:nvSpPr>
            <p:spPr>
              <a:xfrm>
                <a:off x="5135733" y="2927411"/>
                <a:ext cx="79307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33 with EFC</a:t>
                </a:r>
                <a:endParaRPr lang="en-US" sz="1600" b="1" dirty="0"/>
              </a:p>
            </p:txBody>
          </p:sp>
        </p:grpSp>
        <p:grpSp>
          <p:nvGrpSpPr>
            <p:cNvPr id="7" name="Group 6"/>
            <p:cNvGrpSpPr/>
            <p:nvPr/>
          </p:nvGrpSpPr>
          <p:grpSpPr>
            <a:xfrm>
              <a:off x="5740893" y="2663301"/>
              <a:ext cx="1066800" cy="1376042"/>
              <a:chOff x="5740893" y="2663301"/>
              <a:chExt cx="1066800" cy="1376042"/>
            </a:xfrm>
          </p:grpSpPr>
          <p:sp>
            <p:nvSpPr>
              <p:cNvPr id="28" name="Trapezoid 27"/>
              <p:cNvSpPr/>
              <p:nvPr/>
            </p:nvSpPr>
            <p:spPr>
              <a:xfrm rot="5400000">
                <a:off x="5565187" y="2904109"/>
                <a:ext cx="1376042" cy="894425"/>
              </a:xfrm>
              <a:prstGeom prst="trapezoid">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TextBox 13"/>
              <p:cNvSpPr txBox="1"/>
              <p:nvPr/>
            </p:nvSpPr>
            <p:spPr>
              <a:xfrm>
                <a:off x="5740893" y="3071673"/>
                <a:ext cx="10668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21 Fundable</a:t>
                </a:r>
                <a:endParaRPr lang="en-US" sz="1600" b="1" dirty="0"/>
              </a:p>
            </p:txBody>
          </p:sp>
        </p:grpSp>
        <p:grpSp>
          <p:nvGrpSpPr>
            <p:cNvPr id="8" name="Group 7"/>
            <p:cNvGrpSpPr/>
            <p:nvPr/>
          </p:nvGrpSpPr>
          <p:grpSpPr>
            <a:xfrm>
              <a:off x="7258973" y="3116063"/>
              <a:ext cx="1046826" cy="461638"/>
              <a:chOff x="7258973" y="3116063"/>
              <a:chExt cx="1046826" cy="461638"/>
            </a:xfrm>
          </p:grpSpPr>
          <p:sp>
            <p:nvSpPr>
              <p:cNvPr id="26" name="Trapezoid 25"/>
              <p:cNvSpPr/>
              <p:nvPr/>
            </p:nvSpPr>
            <p:spPr>
              <a:xfrm rot="5400000">
                <a:off x="7551567" y="2823469"/>
                <a:ext cx="461638" cy="1046826"/>
              </a:xfrm>
              <a:prstGeom prst="trapezoid">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TextBox 16"/>
              <p:cNvSpPr txBox="1"/>
              <p:nvPr/>
            </p:nvSpPr>
            <p:spPr>
              <a:xfrm>
                <a:off x="7264892" y="3195961"/>
                <a:ext cx="964707"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15 GPA</a:t>
                </a:r>
                <a:endParaRPr lang="en-US" sz="1600" b="1" dirty="0"/>
              </a:p>
            </p:txBody>
          </p:sp>
        </p:grpSp>
        <p:grpSp>
          <p:nvGrpSpPr>
            <p:cNvPr id="9" name="Group 8"/>
            <p:cNvGrpSpPr/>
            <p:nvPr/>
          </p:nvGrpSpPr>
          <p:grpSpPr>
            <a:xfrm>
              <a:off x="2761238" y="304800"/>
              <a:ext cx="1371491" cy="6248399"/>
              <a:chOff x="2761238" y="304800"/>
              <a:chExt cx="1371491" cy="6248399"/>
            </a:xfrm>
          </p:grpSpPr>
          <p:sp>
            <p:nvSpPr>
              <p:cNvPr id="20" name="Trapezoid 19"/>
              <p:cNvSpPr/>
              <p:nvPr/>
            </p:nvSpPr>
            <p:spPr>
              <a:xfrm rot="5400000">
                <a:off x="457200" y="2895600"/>
                <a:ext cx="6248399" cy="1066800"/>
              </a:xfrm>
              <a:prstGeom prst="trapezoid">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19"/>
              <p:cNvSpPr txBox="1"/>
              <p:nvPr/>
            </p:nvSpPr>
            <p:spPr>
              <a:xfrm>
                <a:off x="2989729" y="2923391"/>
                <a:ext cx="1143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t>132 </a:t>
                </a:r>
              </a:p>
              <a:p>
                <a:pPr algn="ctr"/>
                <a:r>
                  <a:rPr lang="en-US" sz="1600" b="1" dirty="0" smtClean="0"/>
                  <a:t>initial applicants</a:t>
                </a:r>
                <a:r>
                  <a:rPr lang="en-US" sz="1600" dirty="0" smtClean="0"/>
                  <a:t>                     </a:t>
                </a:r>
                <a:endParaRPr lang="en-US" sz="1600" dirty="0"/>
              </a:p>
            </p:txBody>
          </p:sp>
          <p:grpSp>
            <p:nvGrpSpPr>
              <p:cNvPr id="22" name="Group 21"/>
              <p:cNvGrpSpPr/>
              <p:nvPr/>
            </p:nvGrpSpPr>
            <p:grpSpPr>
              <a:xfrm rot="5400000">
                <a:off x="2731043" y="5429683"/>
                <a:ext cx="213989" cy="153599"/>
                <a:chOff x="4355792" y="790116"/>
                <a:chExt cx="213989" cy="241173"/>
              </a:xfrm>
            </p:grpSpPr>
            <p:cxnSp>
              <p:nvCxnSpPr>
                <p:cNvPr id="23" name="Straight Connector 22"/>
                <p:cNvCxnSpPr/>
                <p:nvPr/>
              </p:nvCxnSpPr>
              <p:spPr>
                <a:xfrm rot="5400000">
                  <a:off x="4244636" y="908111"/>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451042" y="916989"/>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354498" y="791410"/>
                  <a:ext cx="216578" cy="21398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 name="Group 9"/>
            <p:cNvGrpSpPr/>
            <p:nvPr/>
          </p:nvGrpSpPr>
          <p:grpSpPr>
            <a:xfrm>
              <a:off x="7296477" y="4610090"/>
              <a:ext cx="1360581" cy="1867370"/>
              <a:chOff x="7296477" y="4610090"/>
              <a:chExt cx="1360581" cy="1867370"/>
            </a:xfrm>
          </p:grpSpPr>
          <p:sp>
            <p:nvSpPr>
              <p:cNvPr id="18" name="Teardrop 17"/>
              <p:cNvSpPr/>
              <p:nvPr/>
            </p:nvSpPr>
            <p:spPr>
              <a:xfrm rot="18865357">
                <a:off x="7043083" y="4863484"/>
                <a:ext cx="1867370" cy="1360581"/>
              </a:xfrm>
              <a:prstGeom prst="teardrop">
                <a:avLst>
                  <a:gd name="adj" fmla="val 200000"/>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extBox 26"/>
              <p:cNvSpPr txBox="1"/>
              <p:nvPr/>
            </p:nvSpPr>
            <p:spPr>
              <a:xfrm>
                <a:off x="7467600" y="5181600"/>
                <a:ext cx="914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t>20 awards</a:t>
                </a:r>
                <a:endParaRPr lang="en-US" b="1" dirty="0"/>
              </a:p>
            </p:txBody>
          </p:sp>
        </p:grpSp>
        <p:sp>
          <p:nvSpPr>
            <p:cNvPr id="11" name="TextBox 27"/>
            <p:cNvSpPr txBox="1"/>
            <p:nvPr/>
          </p:nvSpPr>
          <p:spPr>
            <a:xfrm>
              <a:off x="4876800" y="381000"/>
              <a:ext cx="3581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Challenges in Recruiting </a:t>
              </a:r>
              <a:r>
                <a:rPr lang="en-US" b="1" dirty="0" smtClean="0"/>
                <a:t>Scholars</a:t>
              </a:r>
            </a:p>
            <a:p>
              <a:pPr algn="ctr"/>
              <a:r>
                <a:rPr lang="en-US" b="1" dirty="0" smtClean="0"/>
                <a:t>NSF </a:t>
              </a:r>
              <a:r>
                <a:rPr lang="en-US" b="1" dirty="0"/>
                <a:t>07-524</a:t>
              </a:r>
              <a:r>
                <a:rPr lang="en-US" b="1" dirty="0" smtClean="0"/>
                <a:t> Grant</a:t>
              </a:r>
              <a:endParaRPr lang="en-US" b="1" dirty="0"/>
            </a:p>
          </p:txBody>
        </p:sp>
        <p:grpSp>
          <p:nvGrpSpPr>
            <p:cNvPr id="12" name="Group 11"/>
            <p:cNvGrpSpPr/>
            <p:nvPr/>
          </p:nvGrpSpPr>
          <p:grpSpPr>
            <a:xfrm>
              <a:off x="219722" y="145005"/>
              <a:ext cx="2667000" cy="6255795"/>
              <a:chOff x="219722" y="145005"/>
              <a:chExt cx="2667000" cy="6255795"/>
            </a:xfrm>
          </p:grpSpPr>
          <p:sp>
            <p:nvSpPr>
              <p:cNvPr id="13" name="Trapezoid 12"/>
              <p:cNvSpPr/>
              <p:nvPr/>
            </p:nvSpPr>
            <p:spPr>
              <a:xfrm rot="5400000">
                <a:off x="-1678990" y="2054812"/>
                <a:ext cx="6255795" cy="2436182"/>
              </a:xfrm>
              <a:prstGeom prst="trapezoid">
                <a:avLst/>
              </a:prstGeom>
              <a:solidFill>
                <a:srgbClr val="FF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extBox 28"/>
              <p:cNvSpPr txBox="1"/>
              <p:nvPr/>
            </p:nvSpPr>
            <p:spPr>
              <a:xfrm>
                <a:off x="219722" y="750163"/>
                <a:ext cx="2362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238 letters to Montana high school science &amp; mathematics teachers</a:t>
                </a:r>
                <a:endParaRPr lang="en-US" dirty="0"/>
              </a:p>
            </p:txBody>
          </p:sp>
          <p:sp>
            <p:nvSpPr>
              <p:cNvPr id="15" name="TextBox 29"/>
              <p:cNvSpPr txBox="1"/>
              <p:nvPr/>
            </p:nvSpPr>
            <p:spPr>
              <a:xfrm>
                <a:off x="219722" y="1740763"/>
                <a:ext cx="2667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330 letters to Montana high school counselors</a:t>
                </a:r>
                <a:endParaRPr lang="en-US" dirty="0"/>
              </a:p>
            </p:txBody>
          </p:sp>
          <p:sp>
            <p:nvSpPr>
              <p:cNvPr id="16" name="TextBox 30"/>
              <p:cNvSpPr txBox="1"/>
              <p:nvPr/>
            </p:nvSpPr>
            <p:spPr>
              <a:xfrm>
                <a:off x="223421" y="2426563"/>
                <a:ext cx="2362200" cy="203132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~1,700 letters to high school students who had expressed an interest in majoring in one of the targeted STEM disciplines at Montana Tech</a:t>
                </a:r>
                <a:endParaRPr lang="en-US" dirty="0"/>
              </a:p>
            </p:txBody>
          </p:sp>
          <p:sp>
            <p:nvSpPr>
              <p:cNvPr id="17" name="TextBox 31"/>
              <p:cNvSpPr txBox="1"/>
              <p:nvPr/>
            </p:nvSpPr>
            <p:spPr>
              <a:xfrm>
                <a:off x="223421" y="4483963"/>
                <a:ext cx="2514600"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~90 letters to </a:t>
                </a:r>
                <a:r>
                  <a:rPr lang="en-US" dirty="0" err="1" smtClean="0"/>
                  <a:t>TRiO</a:t>
                </a:r>
                <a:r>
                  <a:rPr lang="en-US" dirty="0" smtClean="0"/>
                  <a:t> advisors in high schools serving economically challenged high school students</a:t>
                </a:r>
                <a:endParaRPr lang="en-US" dirty="0"/>
              </a:p>
            </p:txBody>
          </p:sp>
        </p:grpSp>
      </p:grpSp>
    </p:spTree>
    <p:extLst>
      <p:ext uri="{BB962C8B-B14F-4D97-AF65-F5344CB8AC3E}">
        <p14:creationId xmlns:p14="http://schemas.microsoft.com/office/powerpoint/2010/main" val="125343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1477328"/>
          </a:xfrm>
          <a:prstGeom prst="rect">
            <a:avLst/>
          </a:prstGeom>
          <a:noFill/>
        </p:spPr>
        <p:txBody>
          <a:bodyPr wrap="square" rtlCol="0">
            <a:spAutoFit/>
          </a:bodyPr>
          <a:lstStyle/>
          <a:p>
            <a:pPr algn="ctr"/>
            <a:r>
              <a:rPr lang="en-US" b="1" dirty="0" smtClean="0"/>
              <a:t>Support Structures</a:t>
            </a:r>
            <a:endParaRPr lang="en-US" dirty="0" smtClean="0"/>
          </a:p>
          <a:p>
            <a:endParaRPr lang="en-US" dirty="0" smtClean="0"/>
          </a:p>
          <a:p>
            <a:r>
              <a:rPr lang="en-US" dirty="0" smtClean="0"/>
              <a:t>Students who are low-income and who may be first-generation college are more likely to persevere and succeed if they are assimilated into a community and have access to an array of support structures.</a:t>
            </a:r>
          </a:p>
        </p:txBody>
      </p:sp>
      <p:sp>
        <p:nvSpPr>
          <p:cNvPr id="3" name="Rectangle 2"/>
          <p:cNvSpPr/>
          <p:nvPr/>
        </p:nvSpPr>
        <p:spPr>
          <a:xfrm>
            <a:off x="533400" y="1828800"/>
            <a:ext cx="4259499" cy="369332"/>
          </a:xfrm>
          <a:prstGeom prst="rect">
            <a:avLst/>
          </a:prstGeom>
        </p:spPr>
        <p:txBody>
          <a:bodyPr wrap="none">
            <a:spAutoFit/>
          </a:bodyPr>
          <a:lstStyle/>
          <a:p>
            <a:pPr lvl="1">
              <a:buFont typeface="Arial" pitchFamily="34" charset="0"/>
              <a:buChar char="•"/>
            </a:pPr>
            <a:r>
              <a:rPr lang="en-US" dirty="0" smtClean="0"/>
              <a:t>  registering in Learning Communities</a:t>
            </a:r>
          </a:p>
        </p:txBody>
      </p:sp>
      <p:sp>
        <p:nvSpPr>
          <p:cNvPr id="4" name="Rectangle 3"/>
          <p:cNvSpPr/>
          <p:nvPr/>
        </p:nvSpPr>
        <p:spPr>
          <a:xfrm>
            <a:off x="533400" y="2286000"/>
            <a:ext cx="4297971" cy="369332"/>
          </a:xfrm>
          <a:prstGeom prst="rect">
            <a:avLst/>
          </a:prstGeom>
        </p:spPr>
        <p:txBody>
          <a:bodyPr wrap="none">
            <a:spAutoFit/>
          </a:bodyPr>
          <a:lstStyle/>
          <a:p>
            <a:pPr lvl="1">
              <a:buFont typeface="Arial" pitchFamily="34" charset="0"/>
              <a:buChar char="•"/>
            </a:pPr>
            <a:r>
              <a:rPr lang="en-US" dirty="0" smtClean="0"/>
              <a:t>  enrolling in a College Success course</a:t>
            </a:r>
          </a:p>
        </p:txBody>
      </p:sp>
      <p:sp>
        <p:nvSpPr>
          <p:cNvPr id="7" name="Rectangle 6"/>
          <p:cNvSpPr/>
          <p:nvPr/>
        </p:nvSpPr>
        <p:spPr>
          <a:xfrm>
            <a:off x="520083" y="2783123"/>
            <a:ext cx="6096000" cy="369332"/>
          </a:xfrm>
          <a:prstGeom prst="rect">
            <a:avLst/>
          </a:prstGeom>
        </p:spPr>
        <p:txBody>
          <a:bodyPr wrap="square">
            <a:spAutoFit/>
          </a:bodyPr>
          <a:lstStyle/>
          <a:p>
            <a:pPr lvl="1">
              <a:buFont typeface="Arial" pitchFamily="34" charset="0"/>
              <a:buChar char="•"/>
            </a:pPr>
            <a:r>
              <a:rPr lang="en-US" dirty="0" smtClean="0"/>
              <a:t>  advising within a discipline by a single faculty member</a:t>
            </a:r>
          </a:p>
        </p:txBody>
      </p:sp>
      <p:sp>
        <p:nvSpPr>
          <p:cNvPr id="8" name="Rectangle 7"/>
          <p:cNvSpPr/>
          <p:nvPr/>
        </p:nvSpPr>
        <p:spPr>
          <a:xfrm>
            <a:off x="528961" y="3249227"/>
            <a:ext cx="7696200" cy="369332"/>
          </a:xfrm>
          <a:prstGeom prst="rect">
            <a:avLst/>
          </a:prstGeom>
        </p:spPr>
        <p:txBody>
          <a:bodyPr wrap="square">
            <a:spAutoFit/>
          </a:bodyPr>
          <a:lstStyle/>
          <a:p>
            <a:pPr lvl="1">
              <a:buFont typeface="Arial" pitchFamily="34" charset="0"/>
              <a:buChar char="•"/>
            </a:pPr>
            <a:r>
              <a:rPr lang="en-US" dirty="0" smtClean="0"/>
              <a:t>  providing carefully selected upper division undergraduate mentor/tutors</a:t>
            </a:r>
          </a:p>
        </p:txBody>
      </p:sp>
      <p:sp>
        <p:nvSpPr>
          <p:cNvPr id="9" name="Rectangle 8"/>
          <p:cNvSpPr/>
          <p:nvPr/>
        </p:nvSpPr>
        <p:spPr>
          <a:xfrm>
            <a:off x="536359" y="4151050"/>
            <a:ext cx="5715000" cy="369332"/>
          </a:xfrm>
          <a:prstGeom prst="rect">
            <a:avLst/>
          </a:prstGeom>
        </p:spPr>
        <p:txBody>
          <a:bodyPr wrap="square">
            <a:spAutoFit/>
          </a:bodyPr>
          <a:lstStyle/>
          <a:p>
            <a:pPr lvl="1">
              <a:buFont typeface="Arial" pitchFamily="34" charset="0"/>
              <a:buChar char="•"/>
            </a:pPr>
            <a:r>
              <a:rPr lang="en-US" dirty="0" smtClean="0"/>
              <a:t>  encouraging involvement in student clubs</a:t>
            </a:r>
          </a:p>
        </p:txBody>
      </p:sp>
      <p:sp>
        <p:nvSpPr>
          <p:cNvPr id="10" name="Rectangle 9"/>
          <p:cNvSpPr/>
          <p:nvPr/>
        </p:nvSpPr>
        <p:spPr>
          <a:xfrm>
            <a:off x="535471" y="4953000"/>
            <a:ext cx="8229600" cy="369332"/>
          </a:xfrm>
          <a:prstGeom prst="rect">
            <a:avLst/>
          </a:prstGeom>
        </p:spPr>
        <p:txBody>
          <a:bodyPr wrap="square">
            <a:spAutoFit/>
          </a:bodyPr>
          <a:lstStyle/>
          <a:p>
            <a:pPr lvl="1">
              <a:buFont typeface="Arial" pitchFamily="34" charset="0"/>
              <a:buChar char="•"/>
            </a:pPr>
            <a:r>
              <a:rPr lang="en-US" dirty="0" smtClean="0"/>
              <a:t>  encouraging participation in undergraduate research and attendance at seminars</a:t>
            </a:r>
          </a:p>
        </p:txBody>
      </p:sp>
      <p:sp>
        <p:nvSpPr>
          <p:cNvPr id="11" name="Rectangle 10"/>
          <p:cNvSpPr/>
          <p:nvPr/>
        </p:nvSpPr>
        <p:spPr>
          <a:xfrm>
            <a:off x="518456" y="5813394"/>
            <a:ext cx="6248400" cy="369332"/>
          </a:xfrm>
          <a:prstGeom prst="rect">
            <a:avLst/>
          </a:prstGeom>
        </p:spPr>
        <p:txBody>
          <a:bodyPr wrap="square">
            <a:spAutoFit/>
          </a:bodyPr>
          <a:lstStyle/>
          <a:p>
            <a:pPr lvl="1">
              <a:buFont typeface="Arial" pitchFamily="34" charset="0"/>
              <a:buChar char="•"/>
            </a:pPr>
            <a:r>
              <a:rPr lang="en-US" dirty="0" smtClean="0"/>
              <a:t>  visiting national science and engineering laboratories</a:t>
            </a:r>
          </a:p>
        </p:txBody>
      </p:sp>
      <p:sp>
        <p:nvSpPr>
          <p:cNvPr id="12" name="Rectangle 11"/>
          <p:cNvSpPr/>
          <p:nvPr/>
        </p:nvSpPr>
        <p:spPr>
          <a:xfrm>
            <a:off x="519344" y="6229905"/>
            <a:ext cx="4413388" cy="369332"/>
          </a:xfrm>
          <a:prstGeom prst="rect">
            <a:avLst/>
          </a:prstGeom>
        </p:spPr>
        <p:txBody>
          <a:bodyPr wrap="none">
            <a:spAutoFit/>
          </a:bodyPr>
          <a:lstStyle/>
          <a:p>
            <a:pPr lvl="1">
              <a:buFont typeface="Arial" pitchFamily="34" charset="0"/>
              <a:buChar char="•"/>
            </a:pPr>
            <a:r>
              <a:rPr lang="en-US" dirty="0" smtClean="0"/>
              <a:t>  supporting travel to a national meeting</a:t>
            </a:r>
          </a:p>
        </p:txBody>
      </p:sp>
      <p:sp>
        <p:nvSpPr>
          <p:cNvPr id="14" name="Rectangle 13"/>
          <p:cNvSpPr/>
          <p:nvPr/>
        </p:nvSpPr>
        <p:spPr>
          <a:xfrm>
            <a:off x="533400" y="4572000"/>
            <a:ext cx="5715000" cy="369332"/>
          </a:xfrm>
          <a:prstGeom prst="rect">
            <a:avLst/>
          </a:prstGeom>
        </p:spPr>
        <p:txBody>
          <a:bodyPr wrap="square">
            <a:spAutoFit/>
          </a:bodyPr>
          <a:lstStyle/>
          <a:p>
            <a:pPr lvl="1">
              <a:buFont typeface="Arial" pitchFamily="34" charset="0"/>
              <a:buChar char="•"/>
            </a:pPr>
            <a:r>
              <a:rPr lang="en-US" dirty="0" smtClean="0"/>
              <a:t>  organizing opportunities for social interaction</a:t>
            </a:r>
          </a:p>
        </p:txBody>
      </p:sp>
      <p:sp>
        <p:nvSpPr>
          <p:cNvPr id="16" name="Rectangle 15"/>
          <p:cNvSpPr/>
          <p:nvPr/>
        </p:nvSpPr>
        <p:spPr>
          <a:xfrm>
            <a:off x="535619" y="3694590"/>
            <a:ext cx="7696200" cy="369332"/>
          </a:xfrm>
          <a:prstGeom prst="rect">
            <a:avLst/>
          </a:prstGeom>
        </p:spPr>
        <p:txBody>
          <a:bodyPr wrap="square">
            <a:spAutoFit/>
          </a:bodyPr>
          <a:lstStyle/>
          <a:p>
            <a:pPr lvl="1">
              <a:buFont typeface="Arial" pitchFamily="34" charset="0"/>
              <a:buChar char="•"/>
            </a:pPr>
            <a:r>
              <a:rPr lang="en-US" dirty="0" smtClean="0"/>
              <a:t>  access to Montana Tech’s Learning Center</a:t>
            </a:r>
          </a:p>
        </p:txBody>
      </p:sp>
      <p:sp>
        <p:nvSpPr>
          <p:cNvPr id="13" name="Rectangle 12"/>
          <p:cNvSpPr/>
          <p:nvPr/>
        </p:nvSpPr>
        <p:spPr>
          <a:xfrm>
            <a:off x="528073" y="5401322"/>
            <a:ext cx="8229600" cy="369332"/>
          </a:xfrm>
          <a:prstGeom prst="rect">
            <a:avLst/>
          </a:prstGeom>
        </p:spPr>
        <p:txBody>
          <a:bodyPr wrap="square">
            <a:spAutoFit/>
          </a:bodyPr>
          <a:lstStyle/>
          <a:p>
            <a:pPr lvl="1">
              <a:buFont typeface="Arial" pitchFamily="34" charset="0"/>
              <a:buChar char="•"/>
            </a:pPr>
            <a:r>
              <a:rPr lang="en-US" dirty="0" smtClean="0"/>
              <a:t>  funding travel home over academic breaks to visit family &amp; talk to HS classes</a:t>
            </a:r>
          </a:p>
        </p:txBody>
      </p:sp>
      <p:sp>
        <p:nvSpPr>
          <p:cNvPr id="5" name="Slide Number Placeholder 4"/>
          <p:cNvSpPr>
            <a:spLocks noGrp="1"/>
          </p:cNvSpPr>
          <p:nvPr>
            <p:ph type="sldNum" sz="quarter" idx="12"/>
          </p:nvPr>
        </p:nvSpPr>
        <p:spPr/>
        <p:txBody>
          <a:bodyPr/>
          <a:lstStyle/>
          <a:p>
            <a:fld id="{EFAC3673-FF51-4F30-981E-B6DB7617408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P spid="11" grpId="0"/>
      <p:bldP spid="12" grpId="0"/>
      <p:bldP spid="14" grpId="0"/>
      <p:bldP spid="16"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1200329"/>
          </a:xfrm>
          <a:prstGeom prst="rect">
            <a:avLst/>
          </a:prstGeom>
          <a:noFill/>
        </p:spPr>
        <p:txBody>
          <a:bodyPr wrap="square" rtlCol="0">
            <a:spAutoFit/>
          </a:bodyPr>
          <a:lstStyle/>
          <a:p>
            <a:pPr algn="ctr"/>
            <a:r>
              <a:rPr lang="en-US" b="1" dirty="0" smtClean="0"/>
              <a:t>Learning Communities</a:t>
            </a:r>
          </a:p>
          <a:p>
            <a:endParaRPr lang="en-US" dirty="0" smtClean="0"/>
          </a:p>
          <a:p>
            <a:r>
              <a:rPr lang="en-US" dirty="0" smtClean="0"/>
              <a:t>Enrollment in Learning Communities ensured that the scholars took several first semester classes together and developed friendships and common social support structures.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89338928"/>
              </p:ext>
            </p:extLst>
          </p:nvPr>
        </p:nvGraphicFramePr>
        <p:xfrm>
          <a:off x="399496" y="2590800"/>
          <a:ext cx="8058704" cy="2007833"/>
        </p:xfrm>
        <a:graphic>
          <a:graphicData uri="http://schemas.openxmlformats.org/drawingml/2006/table">
            <a:tbl>
              <a:tblPr/>
              <a:tblGrid>
                <a:gridCol w="790575"/>
                <a:gridCol w="564698"/>
                <a:gridCol w="2305902"/>
                <a:gridCol w="354640"/>
                <a:gridCol w="160658"/>
                <a:gridCol w="761404"/>
                <a:gridCol w="567423"/>
                <a:gridCol w="2127837"/>
                <a:gridCol w="425567"/>
              </a:tblGrid>
              <a:tr h="254000">
                <a:tc gridSpan="4">
                  <a:txBody>
                    <a:bodyPr/>
                    <a:lstStyle/>
                    <a:p>
                      <a:pPr marL="0" marR="0" algn="ctr">
                        <a:spcBef>
                          <a:spcPts val="0"/>
                        </a:spcBef>
                        <a:spcAft>
                          <a:spcPts val="0"/>
                        </a:spcAft>
                      </a:pPr>
                      <a:r>
                        <a:rPr lang="en-US" sz="1400" b="1" dirty="0">
                          <a:latin typeface="Times New Roman"/>
                          <a:ea typeface="Times New Roman"/>
                        </a:rPr>
                        <a:t>Learning Community I</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8">
                  <a:txBody>
                    <a:bodyPr/>
                    <a:lstStyle/>
                    <a:p>
                      <a:pPr marL="0" marR="0" algn="ctr">
                        <a:spcBef>
                          <a:spcPts val="0"/>
                        </a:spcBef>
                        <a:spcAft>
                          <a:spcPts val="0"/>
                        </a:spcAft>
                      </a:pP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4">
                  <a:txBody>
                    <a:bodyPr/>
                    <a:lstStyle/>
                    <a:p>
                      <a:pPr marL="0" marR="0" algn="ctr">
                        <a:spcBef>
                          <a:spcPts val="0"/>
                        </a:spcBef>
                        <a:spcAft>
                          <a:spcPts val="0"/>
                        </a:spcAft>
                      </a:pPr>
                      <a:r>
                        <a:rPr lang="en-US" sz="1400" b="1" dirty="0">
                          <a:latin typeface="Times New Roman"/>
                          <a:ea typeface="Times New Roman"/>
                        </a:rPr>
                        <a:t>Learning Community II</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54000">
                <a:tc>
                  <a:txBody>
                    <a:bodyPr/>
                    <a:lstStyle/>
                    <a:p>
                      <a:pPr marL="0" marR="0" algn="ctr">
                        <a:spcBef>
                          <a:spcPts val="0"/>
                        </a:spcBef>
                        <a:spcAft>
                          <a:spcPts val="0"/>
                        </a:spcAft>
                      </a:pPr>
                      <a:r>
                        <a:rPr lang="en-US" sz="1400" b="1" dirty="0">
                          <a:latin typeface="Times New Roman"/>
                          <a:ea typeface="Times New Roman"/>
                        </a:rPr>
                        <a:t> </a:t>
                      </a:r>
                      <a:r>
                        <a:rPr lang="en-US" sz="1400" b="1" dirty="0" smtClean="0">
                          <a:latin typeface="Times New Roman"/>
                          <a:ea typeface="Times New Roman"/>
                        </a:rPr>
                        <a:t>M</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Times New Roman"/>
                          <a:ea typeface="Times New Roman"/>
                        </a:rPr>
                        <a:t>151</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Times New Roman"/>
                        </a:rPr>
                        <a:t>Calculus I</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Times New Roman"/>
                        </a:rPr>
                        <a:t>3</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400" b="1" dirty="0" smtClean="0">
                          <a:latin typeface="Times New Roman"/>
                          <a:ea typeface="Times New Roman"/>
                        </a:rPr>
                        <a:t>M</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Times New Roman"/>
                          <a:ea typeface="Times New Roman"/>
                        </a:rPr>
                        <a:t>121</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Times New Roman"/>
                          <a:ea typeface="Times New Roman"/>
                        </a:rPr>
                        <a:t>Pre-Calculus</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Times New Roman"/>
                        </a:rPr>
                        <a:t>4</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400" b="1" dirty="0" smtClean="0">
                          <a:latin typeface="Times New Roman"/>
                          <a:ea typeface="Times New Roman"/>
                        </a:rPr>
                        <a:t>CHEM</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Times New Roman"/>
                          <a:ea typeface="Times New Roman"/>
                        </a:rPr>
                        <a:t>141</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Times New Roman"/>
                          <a:ea typeface="Times New Roman"/>
                        </a:rPr>
                        <a:t>College </a:t>
                      </a:r>
                      <a:r>
                        <a:rPr lang="en-US" sz="1400" b="1" dirty="0">
                          <a:latin typeface="Times New Roman"/>
                          <a:ea typeface="Times New Roman"/>
                        </a:rPr>
                        <a:t>Chemistry I</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Times New Roman"/>
                        </a:rPr>
                        <a:t>3</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400" b="1" dirty="0" smtClean="0">
                          <a:latin typeface="Times New Roman"/>
                          <a:ea typeface="Times New Roman"/>
                        </a:rPr>
                        <a:t>CHEM</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Times New Roman"/>
                          <a:ea typeface="Times New Roman"/>
                        </a:rPr>
                        <a:t>141</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mn-lt"/>
                          <a:ea typeface="Times New Roman"/>
                        </a:rPr>
                        <a:t>College Chemistry </a:t>
                      </a:r>
                      <a:r>
                        <a:rPr lang="en-US" sz="1400" b="1" dirty="0">
                          <a:latin typeface="Times New Roman"/>
                          <a:ea typeface="Times New Roman"/>
                        </a:rPr>
                        <a:t>I</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Times New Roman"/>
                        </a:rPr>
                        <a:t>3</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528">
                <a:tc>
                  <a:txBody>
                    <a:bodyPr/>
                    <a:lstStyle/>
                    <a:p>
                      <a:pPr marL="0" marR="0" algn="ctr">
                        <a:spcBef>
                          <a:spcPts val="0"/>
                        </a:spcBef>
                        <a:spcAft>
                          <a:spcPts val="0"/>
                        </a:spcAft>
                      </a:pPr>
                      <a:r>
                        <a:rPr lang="en-US" sz="1400" b="1" dirty="0" smtClean="0">
                          <a:latin typeface="Times New Roman"/>
                          <a:ea typeface="Times New Roman"/>
                        </a:rPr>
                        <a:t>CHEM</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Times New Roman"/>
                          <a:ea typeface="Times New Roman"/>
                        </a:rPr>
                        <a:t>142</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mn-lt"/>
                          <a:ea typeface="Times New Roman"/>
                        </a:rPr>
                        <a:t>College </a:t>
                      </a:r>
                      <a:r>
                        <a:rPr lang="en-US" sz="1400" b="1" dirty="0">
                          <a:latin typeface="Times New Roman"/>
                          <a:ea typeface="Times New Roman"/>
                        </a:rPr>
                        <a:t>Chemistry I Lab</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1</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400" b="1" dirty="0" smtClean="0">
                          <a:latin typeface="Times New Roman"/>
                          <a:ea typeface="Times New Roman"/>
                        </a:rPr>
                        <a:t>CHEM</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Times New Roman"/>
                          <a:ea typeface="Times New Roman"/>
                        </a:rPr>
                        <a:t>142</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mn-lt"/>
                          <a:ea typeface="Times New Roman"/>
                        </a:rPr>
                        <a:t>College </a:t>
                      </a:r>
                      <a:r>
                        <a:rPr lang="en-US" sz="1400" b="1" dirty="0">
                          <a:latin typeface="Times New Roman"/>
                          <a:ea typeface="Times New Roman"/>
                        </a:rPr>
                        <a:t>Chemistry I Lab</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1</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71">
                <a:tc>
                  <a:txBody>
                    <a:bodyPr/>
                    <a:lstStyle/>
                    <a:p>
                      <a:pPr marL="0" marR="0" algn="ctr">
                        <a:spcBef>
                          <a:spcPts val="0"/>
                        </a:spcBef>
                        <a:spcAft>
                          <a:spcPts val="0"/>
                        </a:spcAft>
                      </a:pPr>
                      <a:r>
                        <a:rPr lang="en-US" sz="1400" b="1" dirty="0" smtClean="0">
                          <a:latin typeface="Times New Roman"/>
                          <a:ea typeface="Times New Roman"/>
                        </a:rPr>
                        <a:t>WRIT</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Times New Roman"/>
                          <a:ea typeface="Times New Roman"/>
                        </a:rPr>
                        <a:t>101</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smtClean="0">
                          <a:latin typeface="Times New Roman"/>
                          <a:ea typeface="Times New Roman"/>
                        </a:rPr>
                        <a:t>College Writing I</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3</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400" b="1" dirty="0" smtClean="0">
                          <a:latin typeface="Times New Roman"/>
                          <a:ea typeface="Times New Roman"/>
                        </a:rPr>
                        <a:t>WRIT</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Times New Roman"/>
                          <a:ea typeface="Times New Roman"/>
                        </a:rPr>
                        <a:t>101</a:t>
                      </a: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rPr>
                        <a:t>College Writing I</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Times New Roman"/>
                        </a:rPr>
                        <a:t>3</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r>
                        <a:rPr lang="en-US" sz="1400" b="1" dirty="0">
                          <a:latin typeface="Times New Roman"/>
                          <a:ea typeface="Times New Roman"/>
                        </a:rPr>
                        <a:t>MT</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Times New Roman"/>
                        </a:rPr>
                        <a:t>1016</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Times New Roman"/>
                          <a:ea typeface="Times New Roman"/>
                        </a:rPr>
                        <a:t>College Success</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Times New Roman"/>
                        </a:rPr>
                        <a:t>2</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1400" b="1">
                          <a:latin typeface="Times New Roman"/>
                          <a:ea typeface="Times New Roman"/>
                        </a:rPr>
                        <a:t>MT</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1016</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Times New Roman"/>
                        </a:rPr>
                        <a:t>College Success</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Times New Roman"/>
                        </a:rPr>
                        <a:t>2</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ctr">
                        <a:spcBef>
                          <a:spcPts val="0"/>
                        </a:spcBef>
                        <a:spcAft>
                          <a:spcPts val="0"/>
                        </a:spcAft>
                      </a:pP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Times New Roman"/>
                          <a:ea typeface="Times New Roman"/>
                        </a:rPr>
                        <a:t>Gen. Education Elective</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Times New Roman"/>
                        </a:rPr>
                        <a:t>3</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endParaRPr lang="en-US" sz="1400" b="1">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Times New Roman"/>
                        </a:rPr>
                        <a:t>Gen. Education Elective</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Times New Roman"/>
                          <a:ea typeface="Times New Roman"/>
                        </a:rPr>
                        <a:t>3</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34">
                <a:tc>
                  <a:txBody>
                    <a:bodyPr/>
                    <a:lstStyle/>
                    <a:p>
                      <a:pPr marL="0" marR="0" algn="ctr">
                        <a:spcBef>
                          <a:spcPts val="0"/>
                        </a:spcBef>
                        <a:spcAft>
                          <a:spcPts val="0"/>
                        </a:spcAft>
                      </a:pP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15</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endParaRPr lang="en-US" sz="1400" b="1">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dirty="0">
                        <a:latin typeface="Times New Roman"/>
                        <a:ea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Times New Roman"/>
                          <a:ea typeface="Times New Roman"/>
                        </a:rPr>
                        <a:t>16</a:t>
                      </a: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171635" y="1651247"/>
            <a:ext cx="7696200" cy="369332"/>
          </a:xfrm>
          <a:prstGeom prst="rect">
            <a:avLst/>
          </a:prstGeom>
          <a:noFill/>
        </p:spPr>
        <p:txBody>
          <a:bodyPr wrap="square" rtlCol="0">
            <a:spAutoFit/>
          </a:bodyPr>
          <a:lstStyle/>
          <a:p>
            <a:r>
              <a:rPr lang="en-US" dirty="0" smtClean="0"/>
              <a:t>Implementation requires effective cross-campus communication.</a:t>
            </a:r>
            <a:endParaRPr lang="en-US" dirty="0"/>
          </a:p>
        </p:txBody>
      </p:sp>
      <p:sp>
        <p:nvSpPr>
          <p:cNvPr id="4" name="Slide Number Placeholder 3"/>
          <p:cNvSpPr>
            <a:spLocks noGrp="1"/>
          </p:cNvSpPr>
          <p:nvPr>
            <p:ph type="sldNum" sz="quarter" idx="12"/>
          </p:nvPr>
        </p:nvSpPr>
        <p:spPr/>
        <p:txBody>
          <a:bodyPr/>
          <a:lstStyle/>
          <a:p>
            <a:fld id="{EFAC3673-FF51-4F30-981E-B6DB7617408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7892564"/>
              </p:ext>
            </p:extLst>
          </p:nvPr>
        </p:nvGraphicFramePr>
        <p:xfrm>
          <a:off x="914400" y="1066800"/>
          <a:ext cx="6934199" cy="4764096"/>
        </p:xfrm>
        <a:graphic>
          <a:graphicData uri="http://schemas.openxmlformats.org/drawingml/2006/table">
            <a:tbl>
              <a:tblPr/>
              <a:tblGrid>
                <a:gridCol w="898700"/>
                <a:gridCol w="339083"/>
                <a:gridCol w="1137540"/>
                <a:gridCol w="1141898"/>
                <a:gridCol w="1137540"/>
                <a:gridCol w="1141898"/>
                <a:gridCol w="1137540"/>
              </a:tblGrid>
              <a:tr h="247968">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b="1">
                          <a:latin typeface="Times New Roman"/>
                          <a:ea typeface="Times New Roman"/>
                        </a:rPr>
                        <a:t>Mon</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b="1">
                          <a:latin typeface="Times New Roman"/>
                          <a:ea typeface="Times New Roman"/>
                        </a:rPr>
                        <a:t>Tue</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b="1">
                          <a:latin typeface="Times New Roman"/>
                          <a:ea typeface="Times New Roman"/>
                        </a:rPr>
                        <a:t>Wed</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b="1">
                          <a:latin typeface="Times New Roman"/>
                          <a:ea typeface="Times New Roman"/>
                        </a:rPr>
                        <a:t>Thu</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100" b="1">
                          <a:latin typeface="Times New Roman"/>
                          <a:ea typeface="Times New Roman"/>
                        </a:rPr>
                        <a:t>Fri</a:t>
                      </a:r>
                      <a:endParaRPr lang="en-US" sz="1200" b="1">
                        <a:latin typeface="Times New Roman"/>
                        <a:ea typeface="Times New Roman"/>
                      </a:endParaRPr>
                    </a:p>
                  </a:txBody>
                  <a:tcPr marL="68580" marR="68580" marT="0" marB="0" anchor="b">
                    <a:lnL>
                      <a:noFill/>
                    </a:lnL>
                    <a:lnR>
                      <a:noFill/>
                    </a:lnR>
                    <a:lnT>
                      <a:noFill/>
                    </a:lnT>
                    <a:lnB>
                      <a:noFill/>
                    </a:lnB>
                  </a:tcPr>
                </a:tc>
              </a:tr>
              <a:tr h="247968">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r>
                        <a:rPr lang="en-US" sz="1100" b="1" dirty="0">
                          <a:latin typeface="Times New Roman"/>
                          <a:ea typeface="Times New Roman"/>
                        </a:rPr>
                        <a:t> </a:t>
                      </a:r>
                      <a:endParaRPr lang="en-US" sz="1200" b="1" dirty="0">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r>
              <a:tr h="247968">
                <a:tc>
                  <a:txBody>
                    <a:bodyPr/>
                    <a:lstStyle/>
                    <a:p>
                      <a:pPr marL="0" marR="0" algn="r">
                        <a:spcBef>
                          <a:spcPts val="0"/>
                        </a:spcBef>
                        <a:spcAft>
                          <a:spcPts val="0"/>
                        </a:spcAft>
                      </a:pPr>
                      <a:r>
                        <a:rPr lang="en-US" sz="1100" b="1" dirty="0">
                          <a:latin typeface="Times New Roman"/>
                          <a:ea typeface="Times New Roman"/>
                        </a:rPr>
                        <a:t>10:00</a:t>
                      </a:r>
                      <a:endParaRPr lang="en-US" sz="1200" b="1" dirty="0">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dirty="0">
                          <a:latin typeface="Times New Roman"/>
                          <a:ea typeface="Times New Roman"/>
                        </a:rPr>
                        <a:t> </a:t>
                      </a:r>
                      <a:endParaRPr lang="en-US" sz="1200" b="1" dirty="0">
                        <a:latin typeface="Times New Roman"/>
                        <a:ea typeface="Times New Roman"/>
                      </a:endParaRPr>
                    </a:p>
                  </a:txBody>
                  <a:tcPr marL="68580" marR="68580" marT="0" marB="0" anchor="b">
                    <a:lnL>
                      <a:noFill/>
                    </a:lnL>
                    <a:lnR>
                      <a:noFill/>
                    </a:lnR>
                    <a:lnT>
                      <a:noFill/>
                    </a:lnT>
                    <a:lnB>
                      <a:noFill/>
                    </a:lnB>
                    <a:solidFill>
                      <a:srgbClr val="C0C0C0"/>
                    </a:solidFill>
                  </a:tcPr>
                </a:tc>
                <a:tc rowSpan="2">
                  <a:txBody>
                    <a:bodyPr/>
                    <a:lstStyle/>
                    <a:p>
                      <a:pPr marL="0" marR="0" algn="ctr">
                        <a:spcBef>
                          <a:spcPts val="0"/>
                        </a:spcBef>
                        <a:spcAft>
                          <a:spcPts val="0"/>
                        </a:spcAft>
                      </a:pPr>
                      <a:r>
                        <a:rPr lang="en-US" sz="1100" b="1" dirty="0" smtClean="0">
                          <a:latin typeface="Times New Roman"/>
                          <a:ea typeface="Times New Roman"/>
                        </a:rPr>
                        <a:t>M</a:t>
                      </a:r>
                      <a:r>
                        <a:rPr lang="en-US" sz="1100" b="1" baseline="0" dirty="0" smtClean="0">
                          <a:latin typeface="Times New Roman"/>
                          <a:ea typeface="Times New Roman"/>
                        </a:rPr>
                        <a:t>   </a:t>
                      </a:r>
                      <a:r>
                        <a:rPr lang="en-US" sz="1100" b="1" dirty="0" smtClean="0">
                          <a:latin typeface="Times New Roman"/>
                          <a:ea typeface="Times New Roman"/>
                        </a:rPr>
                        <a:t>                              121-02</a:t>
                      </a:r>
                      <a:endParaRPr lang="en-US" sz="1200" b="1" dirty="0">
                        <a:latin typeface="Times New Roman"/>
                        <a:ea typeface="Times New Roman"/>
                      </a:endParaRPr>
                    </a:p>
                  </a:txBody>
                  <a:tcPr marL="68580" marR="68580" marT="0" marB="0" anchor="ctr">
                    <a:lnL>
                      <a:noFill/>
                    </a:lnL>
                    <a:lnR>
                      <a:noFill/>
                    </a:lnR>
                    <a:lnT>
                      <a:noFill/>
                    </a:lnT>
                    <a:lnB>
                      <a:noFill/>
                    </a:lnB>
                    <a:solidFill>
                      <a:srgbClr val="CCFFFF"/>
                    </a:solidFill>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ctr">
                    <a:lnL>
                      <a:noFill/>
                    </a:lnL>
                    <a:lnR>
                      <a:noFill/>
                    </a:lnR>
                    <a:lnT>
                      <a:noFill/>
                    </a:lnT>
                    <a:lnB>
                      <a:noFill/>
                    </a:lnB>
                  </a:tcPr>
                </a:tc>
                <a:tc rowSpan="2">
                  <a:txBody>
                    <a:bodyPr/>
                    <a:lstStyle/>
                    <a:p>
                      <a:pPr marL="0" marR="0" algn="ctr">
                        <a:spcBef>
                          <a:spcPts val="0"/>
                        </a:spcBef>
                        <a:spcAft>
                          <a:spcPts val="0"/>
                        </a:spcAft>
                      </a:pPr>
                      <a:r>
                        <a:rPr lang="en-US" sz="1100" b="1" dirty="0" smtClean="0">
                          <a:latin typeface="Times New Roman"/>
                          <a:ea typeface="Times New Roman"/>
                        </a:rPr>
                        <a:t>M</a:t>
                      </a:r>
                      <a:r>
                        <a:rPr lang="en-US" sz="1100" b="1" baseline="0" dirty="0" smtClean="0">
                          <a:latin typeface="Times New Roman"/>
                          <a:ea typeface="Times New Roman"/>
                        </a:rPr>
                        <a:t>                         </a:t>
                      </a:r>
                      <a:r>
                        <a:rPr lang="en-US" sz="1100" b="1" dirty="0" smtClean="0">
                          <a:latin typeface="Times New Roman"/>
                          <a:ea typeface="Times New Roman"/>
                        </a:rPr>
                        <a:t>          121-02</a:t>
                      </a:r>
                      <a:endParaRPr lang="en-US" sz="1200" b="1" dirty="0">
                        <a:latin typeface="Times New Roman"/>
                        <a:ea typeface="Times New Roman"/>
                      </a:endParaRPr>
                    </a:p>
                  </a:txBody>
                  <a:tcPr marL="68580" marR="68580" marT="0" marB="0" anchor="ctr">
                    <a:lnL>
                      <a:noFill/>
                    </a:lnL>
                    <a:lnR>
                      <a:noFill/>
                    </a:lnR>
                    <a:lnT>
                      <a:noFill/>
                    </a:lnT>
                    <a:lnB>
                      <a:noFill/>
                    </a:lnB>
                    <a:solidFill>
                      <a:srgbClr val="CCFFFF"/>
                    </a:solidFill>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ctr">
                    <a:lnL>
                      <a:noFill/>
                    </a:lnL>
                    <a:lnR>
                      <a:noFill/>
                    </a:lnR>
                    <a:lnT>
                      <a:noFill/>
                    </a:lnT>
                    <a:lnB>
                      <a:noFill/>
                    </a:lnB>
                  </a:tcPr>
                </a:tc>
                <a:tc rowSpan="2">
                  <a:txBody>
                    <a:bodyPr/>
                    <a:lstStyle/>
                    <a:p>
                      <a:pPr marL="0" marR="0" algn="ctr">
                        <a:spcBef>
                          <a:spcPts val="0"/>
                        </a:spcBef>
                        <a:spcAft>
                          <a:spcPts val="0"/>
                        </a:spcAft>
                      </a:pPr>
                      <a:r>
                        <a:rPr lang="en-US" sz="1100" b="1" dirty="0" smtClean="0">
                          <a:latin typeface="Times New Roman"/>
                          <a:ea typeface="Times New Roman"/>
                        </a:rPr>
                        <a:t>M</a:t>
                      </a:r>
                      <a:r>
                        <a:rPr lang="en-US" sz="1100" b="1" baseline="0" dirty="0" smtClean="0">
                          <a:latin typeface="Times New Roman"/>
                          <a:ea typeface="Times New Roman"/>
                        </a:rPr>
                        <a:t>                    </a:t>
                      </a:r>
                      <a:r>
                        <a:rPr lang="en-US" sz="1100" b="1" dirty="0" smtClean="0">
                          <a:latin typeface="Times New Roman"/>
                          <a:ea typeface="Times New Roman"/>
                        </a:rPr>
                        <a:t>         121-02</a:t>
                      </a:r>
                      <a:endParaRPr lang="en-US" sz="1200" b="1" dirty="0">
                        <a:latin typeface="Times New Roman"/>
                        <a:ea typeface="Times New Roman"/>
                      </a:endParaRPr>
                    </a:p>
                  </a:txBody>
                  <a:tcPr marL="68580" marR="68580" marT="0" marB="0" anchor="ctr">
                    <a:lnL>
                      <a:noFill/>
                    </a:lnL>
                    <a:lnR>
                      <a:noFill/>
                    </a:lnR>
                    <a:lnT>
                      <a:noFill/>
                    </a:lnT>
                    <a:lnB>
                      <a:noFill/>
                    </a:lnB>
                    <a:solidFill>
                      <a:srgbClr val="CCFFFF"/>
                    </a:solidFill>
                  </a:tcPr>
                </a:tc>
              </a:tr>
              <a:tr h="247968">
                <a:tc>
                  <a:txBody>
                    <a:bodyPr/>
                    <a:lstStyle/>
                    <a:p>
                      <a:pPr marL="0" marR="0" algn="r">
                        <a:spcBef>
                          <a:spcPts val="0"/>
                        </a:spcBef>
                        <a:spcAft>
                          <a:spcPts val="0"/>
                        </a:spcAft>
                      </a:pPr>
                      <a:r>
                        <a:rPr lang="en-US" sz="1100" b="1">
                          <a:latin typeface="Times New Roman"/>
                          <a:ea typeface="Times New Roman"/>
                        </a:rPr>
                        <a:t>10:30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dirty="0">
                          <a:latin typeface="Times New Roman"/>
                          <a:ea typeface="Times New Roman"/>
                        </a:rPr>
                        <a:t> </a:t>
                      </a:r>
                      <a:endParaRPr lang="en-US" sz="1200" b="1" dirty="0">
                        <a:latin typeface="Times New Roman"/>
                        <a:ea typeface="Times New Roman"/>
                      </a:endParaRPr>
                    </a:p>
                  </a:txBody>
                  <a:tcPr marL="68580" marR="68580" marT="0" marB="0" anchor="b">
                    <a:lnL>
                      <a:noFill/>
                    </a:lnL>
                    <a:lnR>
                      <a:noFill/>
                    </a:lnR>
                    <a:lnT>
                      <a:noFill/>
                    </a:lnT>
                    <a:lnB>
                      <a:noFill/>
                    </a:lnB>
                    <a:solidFill>
                      <a:srgbClr val="C0C0C0"/>
                    </a:solidFill>
                  </a:tcPr>
                </a:tc>
                <a:tc vMerge="1">
                  <a:txBody>
                    <a:bodyPr/>
                    <a:lstStyle/>
                    <a:p>
                      <a:endParaRPr lang="en-US"/>
                    </a:p>
                  </a:txBody>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ctr">
                    <a:lnL>
                      <a:noFill/>
                    </a:lnL>
                    <a:lnR>
                      <a:noFill/>
                    </a:lnR>
                    <a:lnT>
                      <a:noFill/>
                    </a:lnT>
                    <a:lnB>
                      <a:noFill/>
                    </a:lnB>
                  </a:tcPr>
                </a:tc>
                <a:tc vMerge="1">
                  <a:txBody>
                    <a:bodyPr/>
                    <a:lstStyle/>
                    <a:p>
                      <a:endParaRPr lang="en-US"/>
                    </a:p>
                  </a:txBody>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ctr">
                    <a:lnL>
                      <a:noFill/>
                    </a:lnL>
                    <a:lnR>
                      <a:noFill/>
                    </a:lnR>
                    <a:lnT>
                      <a:noFill/>
                    </a:lnT>
                    <a:lnB>
                      <a:noFill/>
                    </a:lnB>
                  </a:tcPr>
                </a:tc>
                <a:tc vMerge="1">
                  <a:txBody>
                    <a:bodyPr/>
                    <a:lstStyle/>
                    <a:p>
                      <a:endParaRPr lang="en-US"/>
                    </a:p>
                  </a:txBody>
                  <a:tcPr/>
                </a:tc>
              </a:tr>
              <a:tr h="247968">
                <a:tc>
                  <a:txBody>
                    <a:bodyPr/>
                    <a:lstStyle/>
                    <a:p>
                      <a:pPr marL="0" marR="0" algn="r">
                        <a:spcBef>
                          <a:spcPts val="0"/>
                        </a:spcBef>
                        <a:spcAft>
                          <a:spcPts val="0"/>
                        </a:spcAft>
                      </a:pPr>
                      <a:r>
                        <a:rPr lang="en-US" sz="1100" b="1">
                          <a:latin typeface="Times New Roman"/>
                          <a:ea typeface="Times New Roman"/>
                        </a:rPr>
                        <a:t>11:00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rowSpan="2">
                  <a:txBody>
                    <a:bodyPr/>
                    <a:lstStyle/>
                    <a:p>
                      <a:pPr marL="0" marR="0" algn="ctr">
                        <a:spcBef>
                          <a:spcPts val="0"/>
                        </a:spcBef>
                        <a:spcAft>
                          <a:spcPts val="0"/>
                        </a:spcAft>
                      </a:pPr>
                      <a:r>
                        <a:rPr lang="en-US" sz="1100" b="1" dirty="0" smtClean="0">
                          <a:latin typeface="Times New Roman"/>
                          <a:ea typeface="Times New Roman"/>
                        </a:rPr>
                        <a:t>CHMY                141-02</a:t>
                      </a:r>
                      <a:endParaRPr lang="en-US" sz="1200" b="1" dirty="0">
                        <a:latin typeface="Times New Roman"/>
                        <a:ea typeface="Times New Roman"/>
                      </a:endParaRPr>
                    </a:p>
                  </a:txBody>
                  <a:tcPr marL="68580" marR="68580" marT="0" marB="0" anchor="ctr">
                    <a:lnL>
                      <a:noFill/>
                    </a:lnL>
                    <a:lnR>
                      <a:noFill/>
                    </a:lnR>
                    <a:lnT>
                      <a:noFill/>
                    </a:lnT>
                    <a:lnB>
                      <a:noFill/>
                    </a:lnB>
                    <a:solidFill>
                      <a:srgbClr val="FFFF99"/>
                    </a:solidFill>
                  </a:tcPr>
                </a:tc>
                <a:tc rowSpan="2">
                  <a:txBody>
                    <a:bodyPr/>
                    <a:lstStyle/>
                    <a:p>
                      <a:pPr marL="0" marR="0" algn="ctr">
                        <a:spcBef>
                          <a:spcPts val="0"/>
                        </a:spcBef>
                        <a:spcAft>
                          <a:spcPts val="0"/>
                        </a:spcAft>
                      </a:pPr>
                      <a:r>
                        <a:rPr lang="en-US" sz="1100" b="1" dirty="0" smtClean="0">
                          <a:latin typeface="Times New Roman"/>
                          <a:ea typeface="Times New Roman"/>
                        </a:rPr>
                        <a:t>CHMY                143-01</a:t>
                      </a:r>
                      <a:endParaRPr lang="en-US" sz="1200" b="1" dirty="0">
                        <a:latin typeface="Times New Roman"/>
                        <a:ea typeface="Times New Roman"/>
                      </a:endParaRPr>
                    </a:p>
                  </a:txBody>
                  <a:tcPr marL="68580" marR="68580" marT="0" marB="0" anchor="ctr">
                    <a:lnL>
                      <a:noFill/>
                    </a:lnL>
                    <a:lnR>
                      <a:noFill/>
                    </a:lnR>
                    <a:lnT>
                      <a:noFill/>
                    </a:lnT>
                    <a:lnB>
                      <a:noFill/>
                    </a:lnB>
                    <a:solidFill>
                      <a:srgbClr val="CCFFCC"/>
                    </a:solidFill>
                  </a:tcPr>
                </a:tc>
                <a:tc rowSpan="2">
                  <a:txBody>
                    <a:bodyPr/>
                    <a:lstStyle/>
                    <a:p>
                      <a:pPr marL="0" marR="0" algn="ctr">
                        <a:spcBef>
                          <a:spcPts val="0"/>
                        </a:spcBef>
                        <a:spcAft>
                          <a:spcPts val="0"/>
                        </a:spcAft>
                      </a:pPr>
                      <a:r>
                        <a:rPr lang="en-US" sz="1100" b="1" dirty="0" smtClean="0">
                          <a:latin typeface="Times New Roman"/>
                          <a:ea typeface="Times New Roman"/>
                        </a:rPr>
                        <a:t>CHMY                141-02</a:t>
                      </a:r>
                      <a:endParaRPr lang="en-US" sz="1200" b="1" dirty="0">
                        <a:latin typeface="Times New Roman"/>
                        <a:ea typeface="Times New Roman"/>
                      </a:endParaRPr>
                    </a:p>
                  </a:txBody>
                  <a:tcPr marL="68580" marR="68580" marT="0" marB="0" anchor="ctr">
                    <a:lnL>
                      <a:noFill/>
                    </a:lnL>
                    <a:lnR>
                      <a:noFill/>
                    </a:lnR>
                    <a:lnT>
                      <a:noFill/>
                    </a:lnT>
                    <a:lnB>
                      <a:noFill/>
                    </a:lnB>
                    <a:solidFill>
                      <a:srgbClr val="FFFF99"/>
                    </a:solidFill>
                  </a:tcPr>
                </a:tc>
                <a:tc>
                  <a:txBody>
                    <a:bodyPr/>
                    <a:lstStyle/>
                    <a:p>
                      <a:pPr marL="0" marR="0" algn="ctr">
                        <a:spcBef>
                          <a:spcPts val="0"/>
                        </a:spcBef>
                        <a:spcAft>
                          <a:spcPts val="0"/>
                        </a:spcAft>
                      </a:pPr>
                      <a:endParaRPr lang="en-US" sz="1100" b="1">
                        <a:latin typeface="Times New Roman"/>
                        <a:ea typeface="Times New Roman"/>
                      </a:endParaRPr>
                    </a:p>
                  </a:txBody>
                  <a:tcPr marL="68580" marR="68580" marT="0" marB="0" anchor="ctr">
                    <a:lnL>
                      <a:noFill/>
                    </a:lnL>
                    <a:lnR>
                      <a:noFill/>
                    </a:lnR>
                    <a:lnT>
                      <a:noFill/>
                    </a:lnT>
                    <a:lnB>
                      <a:noFill/>
                    </a:lnB>
                  </a:tcPr>
                </a:tc>
                <a:tc rowSpan="2">
                  <a:txBody>
                    <a:bodyPr/>
                    <a:lstStyle/>
                    <a:p>
                      <a:pPr marL="0" marR="0" algn="ctr">
                        <a:spcBef>
                          <a:spcPts val="0"/>
                        </a:spcBef>
                        <a:spcAft>
                          <a:spcPts val="0"/>
                        </a:spcAft>
                      </a:pPr>
                      <a:r>
                        <a:rPr lang="en-US" sz="1100" b="1" dirty="0" smtClean="0">
                          <a:latin typeface="Times New Roman"/>
                          <a:ea typeface="Times New Roman"/>
                        </a:rPr>
                        <a:t>CHMY                141-02</a:t>
                      </a:r>
                      <a:endParaRPr lang="en-US" sz="1200" b="1" dirty="0">
                        <a:latin typeface="Times New Roman"/>
                        <a:ea typeface="Times New Roman"/>
                      </a:endParaRPr>
                    </a:p>
                  </a:txBody>
                  <a:tcPr marL="68580" marR="68580" marT="0" marB="0" anchor="ctr">
                    <a:lnL>
                      <a:noFill/>
                    </a:lnL>
                    <a:lnR>
                      <a:noFill/>
                    </a:lnR>
                    <a:lnT>
                      <a:noFill/>
                    </a:lnT>
                    <a:lnB>
                      <a:noFill/>
                    </a:lnB>
                    <a:solidFill>
                      <a:srgbClr val="FFFF99"/>
                    </a:solidFill>
                  </a:tcPr>
                </a:tc>
              </a:tr>
              <a:tr h="247968">
                <a:tc>
                  <a:txBody>
                    <a:bodyPr/>
                    <a:lstStyle/>
                    <a:p>
                      <a:pPr marL="0" marR="0" algn="r">
                        <a:spcBef>
                          <a:spcPts val="0"/>
                        </a:spcBef>
                        <a:spcAft>
                          <a:spcPts val="0"/>
                        </a:spcAft>
                      </a:pPr>
                      <a:r>
                        <a:rPr lang="en-US" sz="1100" b="1">
                          <a:latin typeface="Times New Roman"/>
                          <a:ea typeface="Times New Roman"/>
                        </a:rPr>
                        <a:t>11:30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dirty="0">
                          <a:latin typeface="Times New Roman"/>
                          <a:ea typeface="Times New Roman"/>
                        </a:rPr>
                        <a:t> </a:t>
                      </a:r>
                      <a:endParaRPr lang="en-US" sz="1200" b="1" dirty="0">
                        <a:latin typeface="Times New Roman"/>
                        <a:ea typeface="Times New Roman"/>
                      </a:endParaRPr>
                    </a:p>
                  </a:txBody>
                  <a:tcPr marL="68580" marR="68580" marT="0" marB="0" anchor="b">
                    <a:lnL>
                      <a:noFill/>
                    </a:lnL>
                    <a:lnR>
                      <a:noFill/>
                    </a:lnR>
                    <a:lnT>
                      <a:noFill/>
                    </a:lnT>
                    <a:lnB>
                      <a:noFill/>
                    </a:lnB>
                    <a:solidFill>
                      <a:srgbClr val="C0C0C0"/>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ctr">
                    <a:lnL>
                      <a:noFill/>
                    </a:lnL>
                    <a:lnR>
                      <a:noFill/>
                    </a:lnR>
                    <a:lnT>
                      <a:noFill/>
                    </a:lnT>
                    <a:lnB>
                      <a:noFill/>
                    </a:lnB>
                  </a:tcPr>
                </a:tc>
                <a:tc vMerge="1">
                  <a:txBody>
                    <a:bodyPr/>
                    <a:lstStyle/>
                    <a:p>
                      <a:endParaRPr lang="en-US"/>
                    </a:p>
                  </a:txBody>
                  <a:tcPr/>
                </a:tc>
              </a:tr>
              <a:tr h="247968">
                <a:tc>
                  <a:txBody>
                    <a:bodyPr/>
                    <a:lstStyle/>
                    <a:p>
                      <a:pPr marL="0" marR="0" algn="r">
                        <a:spcBef>
                          <a:spcPts val="0"/>
                        </a:spcBef>
                        <a:spcAft>
                          <a:spcPts val="0"/>
                        </a:spcAft>
                      </a:pPr>
                      <a:r>
                        <a:rPr lang="en-US" sz="1100" b="1">
                          <a:latin typeface="Times New Roman"/>
                          <a:ea typeface="Times New Roman"/>
                        </a:rPr>
                        <a:t>12:00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r>
              <a:tr h="247968">
                <a:tc>
                  <a:txBody>
                    <a:bodyPr/>
                    <a:lstStyle/>
                    <a:p>
                      <a:pPr marL="0" marR="0" algn="r">
                        <a:spcBef>
                          <a:spcPts val="0"/>
                        </a:spcBef>
                        <a:spcAft>
                          <a:spcPts val="0"/>
                        </a:spcAft>
                      </a:pPr>
                      <a:r>
                        <a:rPr lang="en-US" sz="1100" b="1">
                          <a:latin typeface="Times New Roman"/>
                          <a:ea typeface="Times New Roman"/>
                        </a:rPr>
                        <a:t>12:30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r>
              <a:tr h="247968">
                <a:tc>
                  <a:txBody>
                    <a:bodyPr/>
                    <a:lstStyle/>
                    <a:p>
                      <a:pPr marL="0" marR="0" algn="r">
                        <a:spcBef>
                          <a:spcPts val="0"/>
                        </a:spcBef>
                        <a:spcAft>
                          <a:spcPts val="0"/>
                        </a:spcAft>
                      </a:pPr>
                      <a:r>
                        <a:rPr lang="en-US" sz="1100" b="1">
                          <a:latin typeface="Times New Roman"/>
                          <a:ea typeface="Times New Roman"/>
                        </a:rPr>
                        <a:t>13:00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rowSpan="2">
                  <a:txBody>
                    <a:bodyPr/>
                    <a:lstStyle/>
                    <a:p>
                      <a:pPr marL="0" marR="0" algn="ctr">
                        <a:spcBef>
                          <a:spcPts val="0"/>
                        </a:spcBef>
                        <a:spcAft>
                          <a:spcPts val="0"/>
                        </a:spcAft>
                      </a:pPr>
                      <a:r>
                        <a:rPr lang="en-US" sz="1100" b="1" dirty="0">
                          <a:latin typeface="Times New Roman"/>
                          <a:ea typeface="Times New Roman"/>
                        </a:rPr>
                        <a:t>MT                  1016-03</a:t>
                      </a:r>
                      <a:endParaRPr lang="en-US" sz="1200" b="1" dirty="0">
                        <a:latin typeface="Times New Roman"/>
                        <a:ea typeface="Times New Roman"/>
                      </a:endParaRPr>
                    </a:p>
                  </a:txBody>
                  <a:tcPr marL="68580" marR="68580" marT="0" marB="0" anchor="ctr">
                    <a:lnL>
                      <a:noFill/>
                    </a:lnL>
                    <a:lnR>
                      <a:noFill/>
                    </a:lnR>
                    <a:lnT>
                      <a:noFill/>
                    </a:lnT>
                    <a:lnB>
                      <a:noFill/>
                    </a:lnB>
                    <a:solidFill>
                      <a:srgbClr val="FFCC99"/>
                    </a:solidFill>
                  </a:tcPr>
                </a:tc>
                <a:tc>
                  <a:txBody>
                    <a:bodyPr/>
                    <a:lstStyle/>
                    <a:p>
                      <a:pPr marL="0" marR="0">
                        <a:spcBef>
                          <a:spcPts val="0"/>
                        </a:spcBef>
                        <a:spcAft>
                          <a:spcPts val="0"/>
                        </a:spcAft>
                      </a:pPr>
                      <a:endParaRPr lang="en-US" sz="1100" b="1" dirty="0">
                        <a:latin typeface="Times New Roman"/>
                        <a:ea typeface="Times New Roman"/>
                        <a:cs typeface="Arial"/>
                      </a:endParaRPr>
                    </a:p>
                  </a:txBody>
                  <a:tcPr marL="68580" marR="68580" marT="0" marB="0" anchor="ctr">
                    <a:lnL>
                      <a:noFill/>
                    </a:lnL>
                    <a:lnR>
                      <a:noFill/>
                    </a:lnR>
                    <a:lnT>
                      <a:noFill/>
                    </a:lnT>
                    <a:lnB>
                      <a:noFill/>
                    </a:lnB>
                  </a:tcPr>
                </a:tc>
                <a:tc rowSpan="2">
                  <a:txBody>
                    <a:bodyPr/>
                    <a:lstStyle/>
                    <a:p>
                      <a:pPr marL="0" marR="0" algn="ctr">
                        <a:spcBef>
                          <a:spcPts val="0"/>
                        </a:spcBef>
                        <a:spcAft>
                          <a:spcPts val="0"/>
                        </a:spcAft>
                      </a:pPr>
                      <a:r>
                        <a:rPr lang="en-US" sz="1100" b="1">
                          <a:latin typeface="Times New Roman"/>
                          <a:ea typeface="Times New Roman"/>
                        </a:rPr>
                        <a:t>MT                  1016-03</a:t>
                      </a:r>
                      <a:endParaRPr lang="en-US" sz="1200" b="1">
                        <a:latin typeface="Times New Roman"/>
                        <a:ea typeface="Times New Roman"/>
                      </a:endParaRPr>
                    </a:p>
                  </a:txBody>
                  <a:tcPr marL="68580" marR="68580" marT="0" marB="0" anchor="ctr">
                    <a:lnL>
                      <a:noFill/>
                    </a:lnL>
                    <a:lnR>
                      <a:noFill/>
                    </a:lnR>
                    <a:lnT>
                      <a:noFill/>
                    </a:lnT>
                    <a:lnB>
                      <a:noFill/>
                    </a:lnB>
                    <a:solidFill>
                      <a:srgbClr val="FFCC99"/>
                    </a:solidFill>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r>
              <a:tr h="247968">
                <a:tc>
                  <a:txBody>
                    <a:bodyPr/>
                    <a:lstStyle/>
                    <a:p>
                      <a:pPr marL="0" marR="0" algn="r">
                        <a:spcBef>
                          <a:spcPts val="0"/>
                        </a:spcBef>
                        <a:spcAft>
                          <a:spcPts val="0"/>
                        </a:spcAft>
                      </a:pPr>
                      <a:r>
                        <a:rPr lang="en-US" sz="1100" b="1">
                          <a:latin typeface="Times New Roman"/>
                          <a:ea typeface="Times New Roman"/>
                        </a:rPr>
                        <a:t>13:30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vMerge="1">
                  <a:txBody>
                    <a:bodyPr/>
                    <a:lstStyle/>
                    <a:p>
                      <a:endParaRPr lang="en-US"/>
                    </a:p>
                  </a:txBody>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ctr">
                    <a:lnL>
                      <a:noFill/>
                    </a:lnL>
                    <a:lnR>
                      <a:noFill/>
                    </a:lnR>
                    <a:lnT>
                      <a:noFill/>
                    </a:lnT>
                    <a:lnB>
                      <a:noFill/>
                    </a:lnB>
                  </a:tcPr>
                </a:tc>
                <a:tc vMerge="1">
                  <a:txBody>
                    <a:bodyPr/>
                    <a:lstStyle/>
                    <a:p>
                      <a:endParaRPr lang="en-US"/>
                    </a:p>
                  </a:txBody>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r>
              <a:tr h="247968">
                <a:tc>
                  <a:txBody>
                    <a:bodyPr/>
                    <a:lstStyle/>
                    <a:p>
                      <a:pPr marL="0" marR="0" algn="r">
                        <a:spcBef>
                          <a:spcPts val="0"/>
                        </a:spcBef>
                        <a:spcAft>
                          <a:spcPts val="0"/>
                        </a:spcAft>
                      </a:pPr>
                      <a:r>
                        <a:rPr lang="en-US" sz="1100" b="1">
                          <a:latin typeface="Times New Roman"/>
                          <a:ea typeface="Times New Roman"/>
                        </a:rPr>
                        <a:t>14:00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rowSpan="2">
                  <a:txBody>
                    <a:bodyPr/>
                    <a:lstStyle/>
                    <a:p>
                      <a:pPr marL="0" marR="0" algn="ctr">
                        <a:spcBef>
                          <a:spcPts val="0"/>
                        </a:spcBef>
                        <a:spcAft>
                          <a:spcPts val="0"/>
                        </a:spcAft>
                      </a:pPr>
                      <a:r>
                        <a:rPr lang="en-US" sz="1100" b="1" dirty="0" smtClean="0">
                          <a:latin typeface="Times New Roman"/>
                          <a:ea typeface="Times New Roman"/>
                        </a:rPr>
                        <a:t>CSCI                 135-01</a:t>
                      </a:r>
                      <a:endParaRPr lang="en-US" sz="1200" b="1" dirty="0">
                        <a:latin typeface="Times New Roman"/>
                        <a:ea typeface="Times New Roman"/>
                      </a:endParaRPr>
                    </a:p>
                  </a:txBody>
                  <a:tcPr marL="68580" marR="68580" marT="0" marB="0" anchor="ctr">
                    <a:lnL>
                      <a:noFill/>
                    </a:lnL>
                    <a:lnR>
                      <a:noFill/>
                    </a:lnR>
                    <a:lnT>
                      <a:noFill/>
                    </a:lnT>
                    <a:lnB>
                      <a:noFill/>
                    </a:lnB>
                    <a:solidFill>
                      <a:srgbClr val="99CCFF"/>
                    </a:solidFill>
                  </a:tcPr>
                </a:tc>
                <a:tc rowSpan="3">
                  <a:txBody>
                    <a:bodyPr/>
                    <a:lstStyle/>
                    <a:p>
                      <a:pPr marL="0" marR="0" algn="ctr">
                        <a:spcBef>
                          <a:spcPts val="0"/>
                        </a:spcBef>
                        <a:spcAft>
                          <a:spcPts val="0"/>
                        </a:spcAft>
                      </a:pPr>
                      <a:r>
                        <a:rPr lang="en-US" sz="1100" b="1" dirty="0" smtClean="0">
                          <a:latin typeface="Times New Roman"/>
                          <a:ea typeface="Times New Roman"/>
                        </a:rPr>
                        <a:t>WRIT           101H-08</a:t>
                      </a:r>
                      <a:endParaRPr lang="en-US" sz="1200" b="1" dirty="0">
                        <a:latin typeface="Times New Roman"/>
                        <a:ea typeface="Times New Roman"/>
                      </a:endParaRPr>
                    </a:p>
                  </a:txBody>
                  <a:tcPr marL="68580" marR="68580" marT="0" marB="0" anchor="ctr">
                    <a:lnL>
                      <a:noFill/>
                    </a:lnL>
                    <a:lnR>
                      <a:noFill/>
                    </a:lnR>
                    <a:lnT>
                      <a:noFill/>
                    </a:lnT>
                    <a:lnB>
                      <a:noFill/>
                    </a:lnB>
                    <a:solidFill>
                      <a:srgbClr val="FF99CC"/>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ea typeface="Times New Roman"/>
                        </a:rPr>
                        <a:t>CSCI                 135-01</a:t>
                      </a:r>
                      <a:endParaRPr lang="en-US" sz="1400" b="1" dirty="0" smtClean="0">
                        <a:latin typeface="+mn-lt"/>
                        <a:ea typeface="Times New Roman"/>
                      </a:endParaRPr>
                    </a:p>
                    <a:p>
                      <a:pPr marL="0" marR="0" algn="ctr">
                        <a:spcBef>
                          <a:spcPts val="0"/>
                        </a:spcBef>
                        <a:spcAft>
                          <a:spcPts val="0"/>
                        </a:spcAft>
                      </a:pPr>
                      <a:endParaRPr lang="en-US" sz="1200" b="1" dirty="0">
                        <a:latin typeface="Times New Roman"/>
                        <a:ea typeface="Times New Roman"/>
                      </a:endParaRPr>
                    </a:p>
                  </a:txBody>
                  <a:tcPr marL="68580" marR="68580" marT="0" marB="0" anchor="ctr">
                    <a:lnL>
                      <a:noFill/>
                    </a:lnL>
                    <a:lnR>
                      <a:noFill/>
                    </a:lnR>
                    <a:lnT>
                      <a:noFill/>
                    </a:lnT>
                    <a:lnB>
                      <a:noFill/>
                    </a:lnB>
                    <a:solidFill>
                      <a:srgbClr val="99CCFF"/>
                    </a:solidFill>
                  </a:tcPr>
                </a:tc>
                <a:tc rowSpan="3">
                  <a:txBody>
                    <a:bodyPr/>
                    <a:lstStyle/>
                    <a:p>
                      <a:pPr marL="0" marR="0" algn="ctr">
                        <a:spcBef>
                          <a:spcPts val="0"/>
                        </a:spcBef>
                        <a:spcAft>
                          <a:spcPts val="0"/>
                        </a:spcAft>
                      </a:pPr>
                      <a:r>
                        <a:rPr lang="en-US" sz="1100" b="1" dirty="0" smtClean="0">
                          <a:latin typeface="Times New Roman"/>
                          <a:ea typeface="Times New Roman"/>
                        </a:rPr>
                        <a:t>WRIT           101H-08</a:t>
                      </a:r>
                      <a:endParaRPr lang="en-US" sz="1200" b="1" dirty="0">
                        <a:latin typeface="Times New Roman"/>
                        <a:ea typeface="Times New Roman"/>
                      </a:endParaRPr>
                    </a:p>
                  </a:txBody>
                  <a:tcPr marL="68580" marR="68580" marT="0" marB="0" anchor="ctr">
                    <a:lnL>
                      <a:noFill/>
                    </a:lnL>
                    <a:lnR>
                      <a:noFill/>
                    </a:lnR>
                    <a:lnT>
                      <a:noFill/>
                    </a:lnT>
                    <a:lnB>
                      <a:noFill/>
                    </a:lnB>
                    <a:solidFill>
                      <a:srgbClr val="FF99CC"/>
                    </a:solidFill>
                  </a:tcPr>
                </a:tc>
                <a:tc>
                  <a:txBody>
                    <a:bodyPr/>
                    <a:lstStyle/>
                    <a:p>
                      <a:pPr marL="0" marR="0">
                        <a:spcBef>
                          <a:spcPts val="0"/>
                        </a:spcBef>
                        <a:spcAft>
                          <a:spcPts val="0"/>
                        </a:spcAft>
                      </a:pPr>
                      <a:r>
                        <a:rPr lang="en-US" sz="1100" b="1" dirty="0">
                          <a:latin typeface="Times New Roman"/>
                          <a:ea typeface="Times New Roman"/>
                        </a:rPr>
                        <a:t> </a:t>
                      </a:r>
                      <a:endParaRPr lang="en-US" sz="1200" b="1" dirty="0">
                        <a:latin typeface="Times New Roman"/>
                        <a:ea typeface="Times New Roman"/>
                      </a:endParaRPr>
                    </a:p>
                  </a:txBody>
                  <a:tcPr marL="68580" marR="68580" marT="0" marB="0" anchor="b">
                    <a:lnL>
                      <a:noFill/>
                    </a:lnL>
                    <a:lnR>
                      <a:noFill/>
                    </a:lnR>
                    <a:lnT>
                      <a:noFill/>
                    </a:lnT>
                    <a:lnB>
                      <a:noFill/>
                    </a:lnB>
                  </a:tcPr>
                </a:tc>
              </a:tr>
              <a:tr h="247968">
                <a:tc>
                  <a:txBody>
                    <a:bodyPr/>
                    <a:lstStyle/>
                    <a:p>
                      <a:pPr marL="0" marR="0" algn="r">
                        <a:spcBef>
                          <a:spcPts val="0"/>
                        </a:spcBef>
                        <a:spcAft>
                          <a:spcPts val="0"/>
                        </a:spcAft>
                      </a:pPr>
                      <a:r>
                        <a:rPr lang="en-US" sz="1100" b="1">
                          <a:latin typeface="Times New Roman"/>
                          <a:ea typeface="Times New Roman"/>
                        </a:rPr>
                        <a:t>14:30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dirty="0">
                          <a:latin typeface="Times New Roman"/>
                          <a:ea typeface="Times New Roman"/>
                        </a:rPr>
                        <a:t> </a:t>
                      </a:r>
                      <a:endParaRPr lang="en-US" sz="1200" b="1" dirty="0">
                        <a:latin typeface="Times New Roman"/>
                        <a:ea typeface="Times New Roman"/>
                      </a:endParaRPr>
                    </a:p>
                  </a:txBody>
                  <a:tcPr marL="68580" marR="68580" marT="0" marB="0" anchor="b">
                    <a:lnL>
                      <a:noFill/>
                    </a:lnL>
                    <a:lnR>
                      <a:noFill/>
                    </a:lnR>
                    <a:lnT>
                      <a:noFill/>
                    </a:lnT>
                    <a:lnB>
                      <a:noFill/>
                    </a:lnB>
                    <a:solidFill>
                      <a:srgbClr val="C0C0C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r>
              <a:tr h="247968">
                <a:tc>
                  <a:txBody>
                    <a:bodyPr/>
                    <a:lstStyle/>
                    <a:p>
                      <a:pPr marL="0" marR="0" algn="r">
                        <a:spcBef>
                          <a:spcPts val="0"/>
                        </a:spcBef>
                        <a:spcAft>
                          <a:spcPts val="0"/>
                        </a:spcAft>
                      </a:pPr>
                      <a:r>
                        <a:rPr lang="en-US" sz="1100" b="1">
                          <a:latin typeface="Times New Roman"/>
                          <a:ea typeface="Times New Roman"/>
                        </a:rPr>
                        <a:t>15:00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c vMerge="1">
                  <a:txBody>
                    <a:bodyPr/>
                    <a:lstStyle/>
                    <a:p>
                      <a:endParaRPr lang="en-US"/>
                    </a:p>
                  </a:txBody>
                  <a:tcPr/>
                </a:tc>
                <a:tc rowSpan="4">
                  <a:txBody>
                    <a:bodyPr/>
                    <a:lstStyle/>
                    <a:p>
                      <a:pPr marL="0" marR="0" algn="ctr">
                        <a:spcBef>
                          <a:spcPts val="0"/>
                        </a:spcBef>
                        <a:spcAft>
                          <a:spcPts val="0"/>
                        </a:spcAft>
                      </a:pPr>
                      <a:r>
                        <a:rPr lang="en-US" sz="1100" b="1" dirty="0" smtClean="0">
                          <a:latin typeface="Times New Roman"/>
                          <a:ea typeface="Times New Roman"/>
                        </a:rPr>
                        <a:t>CHMY                143-15</a:t>
                      </a:r>
                      <a:endParaRPr lang="en-US" sz="1200" b="1" dirty="0">
                        <a:latin typeface="Times New Roman"/>
                        <a:ea typeface="Times New Roman"/>
                      </a:endParaRPr>
                    </a:p>
                  </a:txBody>
                  <a:tcPr marL="68580" marR="68580" marT="0" marB="0" anchor="ctr">
                    <a:lnL>
                      <a:noFill/>
                    </a:lnL>
                    <a:lnR>
                      <a:noFill/>
                    </a:lnR>
                    <a:lnT>
                      <a:noFill/>
                    </a:lnT>
                    <a:lnB>
                      <a:noFill/>
                    </a:lnB>
                    <a:solidFill>
                      <a:srgbClr val="CCFFCC"/>
                    </a:solidFill>
                  </a:tcPr>
                </a:tc>
                <a:tc vMerge="1">
                  <a:txBody>
                    <a:bodyPr/>
                    <a:lstStyle/>
                    <a:p>
                      <a:endParaRPr lang="en-US"/>
                    </a:p>
                  </a:txBody>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tcPr>
                </a:tc>
              </a:tr>
              <a:tr h="247968">
                <a:tc>
                  <a:txBody>
                    <a:bodyPr/>
                    <a:lstStyle/>
                    <a:p>
                      <a:pPr marL="0" marR="0" algn="r">
                        <a:spcBef>
                          <a:spcPts val="0"/>
                        </a:spcBef>
                        <a:spcAft>
                          <a:spcPts val="0"/>
                        </a:spcAft>
                      </a:pPr>
                      <a:r>
                        <a:rPr lang="en-US" sz="1100" b="1">
                          <a:latin typeface="Times New Roman"/>
                          <a:ea typeface="Times New Roman"/>
                        </a:rPr>
                        <a:t>15:30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ea typeface="Times New Roman"/>
                        </a:rPr>
                        <a:t>CSCI                 135-11</a:t>
                      </a:r>
                      <a:endParaRPr lang="en-US" sz="1400" b="1" dirty="0" smtClean="0">
                        <a:latin typeface="+mn-lt"/>
                        <a:ea typeface="Times New Roman"/>
                      </a:endParaRPr>
                    </a:p>
                    <a:p>
                      <a:pPr marL="0" marR="0" algn="ctr">
                        <a:spcBef>
                          <a:spcPts val="0"/>
                        </a:spcBef>
                        <a:spcAft>
                          <a:spcPts val="0"/>
                        </a:spcAft>
                      </a:pPr>
                      <a:endParaRPr lang="en-US" sz="1200" b="1" dirty="0">
                        <a:latin typeface="Times New Roman"/>
                        <a:ea typeface="Times New Roman"/>
                      </a:endParaRPr>
                    </a:p>
                  </a:txBody>
                  <a:tcPr marL="68580" marR="68580" marT="0" marB="0" anchor="ctr">
                    <a:lnL>
                      <a:noFill/>
                    </a:lnL>
                    <a:lnR>
                      <a:noFill/>
                    </a:lnR>
                    <a:lnT>
                      <a:noFill/>
                    </a:lnT>
                    <a:lnB>
                      <a:noFill/>
                    </a:lnB>
                    <a:solidFill>
                      <a:srgbClr val="99CCFF"/>
                    </a:solidFill>
                  </a:tcPr>
                </a:tc>
                <a:tc vMerge="1">
                  <a:txBody>
                    <a:bodyPr/>
                    <a:lstStyle/>
                    <a:p>
                      <a:endParaRPr lang="en-U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latin typeface="+mn-lt"/>
                          <a:ea typeface="Times New Roman"/>
                        </a:rPr>
                        <a:t>CSCI                 </a:t>
                      </a:r>
                      <a:r>
                        <a:rPr lang="en-US" sz="1100" b="1" dirty="0" smtClean="0">
                          <a:latin typeface="Times New Roman"/>
                          <a:ea typeface="Times New Roman"/>
                        </a:rPr>
                        <a:t>194-01</a:t>
                      </a:r>
                      <a:endParaRPr lang="en-US" sz="1200" b="1" dirty="0">
                        <a:latin typeface="Times New Roman"/>
                        <a:ea typeface="Times New Roman"/>
                      </a:endParaRPr>
                    </a:p>
                  </a:txBody>
                  <a:tcPr marL="68580" marR="68580" marT="0" marB="0" anchor="ctr">
                    <a:lnL>
                      <a:noFill/>
                    </a:lnL>
                    <a:lnR>
                      <a:noFill/>
                    </a:lnR>
                    <a:lnT>
                      <a:noFill/>
                    </a:lnT>
                    <a:lnB>
                      <a:noFill/>
                    </a:lnB>
                    <a:solidFill>
                      <a:srgbClr val="99CCFF"/>
                    </a:solidFill>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r>
              <a:tr h="247968">
                <a:tc>
                  <a:txBody>
                    <a:bodyPr/>
                    <a:lstStyle/>
                    <a:p>
                      <a:pPr marL="0" marR="0" algn="r">
                        <a:spcBef>
                          <a:spcPts val="0"/>
                        </a:spcBef>
                        <a:spcAft>
                          <a:spcPts val="0"/>
                        </a:spcAft>
                      </a:pPr>
                      <a:r>
                        <a:rPr lang="en-US" sz="1100" b="1">
                          <a:latin typeface="Times New Roman"/>
                          <a:ea typeface="Times New Roman"/>
                        </a:rPr>
                        <a:t>16:00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r>
              <a:tr h="247968">
                <a:tc>
                  <a:txBody>
                    <a:bodyPr/>
                    <a:lstStyle/>
                    <a:p>
                      <a:pPr marL="0" marR="0" algn="r">
                        <a:spcBef>
                          <a:spcPts val="0"/>
                        </a:spcBef>
                        <a:spcAft>
                          <a:spcPts val="0"/>
                        </a:spcAft>
                      </a:pPr>
                      <a:r>
                        <a:rPr lang="en-US" sz="1100" b="1">
                          <a:latin typeface="Times New Roman"/>
                          <a:ea typeface="Times New Roman"/>
                        </a:rPr>
                        <a:t>16:30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r>
              <a:tr h="247968">
                <a:tc>
                  <a:txBody>
                    <a:bodyPr/>
                    <a:lstStyle/>
                    <a:p>
                      <a:pPr marL="0" marR="0" algn="r">
                        <a:spcBef>
                          <a:spcPts val="0"/>
                        </a:spcBef>
                        <a:spcAft>
                          <a:spcPts val="0"/>
                        </a:spcAft>
                      </a:pPr>
                      <a:r>
                        <a:rPr lang="en-US" sz="1100" b="1">
                          <a:latin typeface="Times New Roman"/>
                          <a:ea typeface="Times New Roman"/>
                        </a:rPr>
                        <a:t>17:00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vMerge="1">
                  <a:txBody>
                    <a:bodyPr/>
                    <a:lstStyle/>
                    <a:p>
                      <a:endParaRPr lang="en-US"/>
                    </a:p>
                  </a:txBody>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r>
              <a:tr h="247968">
                <a:tc>
                  <a:txBody>
                    <a:bodyPr/>
                    <a:lstStyle/>
                    <a:p>
                      <a:pPr marL="0" marR="0" algn="r">
                        <a:spcBef>
                          <a:spcPts val="0"/>
                        </a:spcBef>
                        <a:spcAft>
                          <a:spcPts val="0"/>
                        </a:spcAft>
                      </a:pPr>
                      <a:r>
                        <a:rPr lang="en-US" sz="1100" b="1">
                          <a:latin typeface="Times New Roman"/>
                          <a:ea typeface="Times New Roman"/>
                        </a:rPr>
                        <a:t>17:30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vMerge="1">
                  <a:txBody>
                    <a:bodyPr/>
                    <a:lstStyle/>
                    <a:p>
                      <a:endParaRPr lang="en-US"/>
                    </a:p>
                  </a:txBody>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r>
              <a:tr h="247968">
                <a:tc>
                  <a:txBody>
                    <a:bodyPr/>
                    <a:lstStyle/>
                    <a:p>
                      <a:pPr marL="0" marR="0" algn="r">
                        <a:spcBef>
                          <a:spcPts val="0"/>
                        </a:spcBef>
                        <a:spcAft>
                          <a:spcPts val="0"/>
                        </a:spcAft>
                      </a:pPr>
                      <a:r>
                        <a:rPr lang="en-US" sz="1100" b="1">
                          <a:latin typeface="Times New Roman"/>
                          <a:ea typeface="Times New Roman"/>
                        </a:rPr>
                        <a:t>18:00</a:t>
                      </a:r>
                      <a:endParaRPr lang="en-US" sz="12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r>
                        <a:rPr lang="en-US" sz="1100" b="1">
                          <a:latin typeface="Times New Roman"/>
                          <a:ea typeface="Times New Roman"/>
                        </a:rPr>
                        <a:t> </a:t>
                      </a:r>
                      <a:endParaRPr lang="en-US" sz="1200" b="1">
                        <a:latin typeface="Times New Roman"/>
                        <a:ea typeface="Times New Roman"/>
                      </a:endParaRPr>
                    </a:p>
                  </a:txBody>
                  <a:tcPr marL="68580" marR="68580" marT="0" marB="0" anchor="b">
                    <a:lnL>
                      <a:noFill/>
                    </a:lnL>
                    <a:lnR>
                      <a:noFill/>
                    </a:lnR>
                    <a:lnT>
                      <a:noFill/>
                    </a:lnT>
                    <a:lnB>
                      <a:noFill/>
                    </a:lnB>
                    <a:solidFill>
                      <a:srgbClr val="C0C0C0"/>
                    </a:solidFill>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c vMerge="1">
                  <a:txBody>
                    <a:bodyPr/>
                    <a:lstStyle/>
                    <a:p>
                      <a:endParaRPr lang="en-US"/>
                    </a:p>
                  </a:txBody>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a:latin typeface="Times New Roman"/>
                        <a:ea typeface="Times New Roman"/>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1100" b="1" dirty="0">
                        <a:latin typeface="Times New Roman"/>
                        <a:ea typeface="Times New Roman"/>
                      </a:endParaRPr>
                    </a:p>
                  </a:txBody>
                  <a:tcPr marL="68580" marR="68580" marT="0" marB="0" anchor="b">
                    <a:lnL>
                      <a:noFill/>
                    </a:lnL>
                    <a:lnR>
                      <a:noFill/>
                    </a:lnR>
                    <a:lnT>
                      <a:noFill/>
                    </a:lnT>
                    <a:lnB>
                      <a:noFill/>
                    </a:lnB>
                  </a:tcPr>
                </a:tc>
              </a:tr>
            </a:tbl>
          </a:graphicData>
        </a:graphic>
      </p:graphicFrame>
      <p:sp>
        <p:nvSpPr>
          <p:cNvPr id="3" name="TextBox 2"/>
          <p:cNvSpPr txBox="1"/>
          <p:nvPr/>
        </p:nvSpPr>
        <p:spPr>
          <a:xfrm>
            <a:off x="304800" y="304800"/>
            <a:ext cx="8458200" cy="646331"/>
          </a:xfrm>
          <a:prstGeom prst="rect">
            <a:avLst/>
          </a:prstGeom>
          <a:noFill/>
        </p:spPr>
        <p:txBody>
          <a:bodyPr wrap="square" rtlCol="0">
            <a:spAutoFit/>
          </a:bodyPr>
          <a:lstStyle/>
          <a:p>
            <a:pPr algn="ctr"/>
            <a:r>
              <a:rPr lang="en-US" b="1" dirty="0" smtClean="0"/>
              <a:t>Schedule for a Major in Computer Science or Software Engineering</a:t>
            </a:r>
          </a:p>
          <a:p>
            <a:pPr algn="ctr"/>
            <a:r>
              <a:rPr lang="en-US" dirty="0" smtClean="0"/>
              <a:t>(16 Credits)</a:t>
            </a:r>
            <a:endParaRPr lang="en-US" dirty="0"/>
          </a:p>
        </p:txBody>
      </p:sp>
      <p:sp>
        <p:nvSpPr>
          <p:cNvPr id="4" name="Slide Number Placeholder 3"/>
          <p:cNvSpPr>
            <a:spLocks noGrp="1"/>
          </p:cNvSpPr>
          <p:nvPr>
            <p:ph type="sldNum" sz="quarter" idx="12"/>
          </p:nvPr>
        </p:nvSpPr>
        <p:spPr/>
        <p:txBody>
          <a:bodyPr/>
          <a:lstStyle/>
          <a:p>
            <a:fld id="{EFAC3673-FF51-4F30-981E-B6DB7617408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1905000"/>
          <a:ext cx="7924800" cy="3995225"/>
        </p:xfrm>
        <a:graphic>
          <a:graphicData uri="http://schemas.openxmlformats.org/drawingml/2006/table">
            <a:tbl>
              <a:tblPr/>
              <a:tblGrid>
                <a:gridCol w="1695749"/>
                <a:gridCol w="1356599"/>
                <a:gridCol w="4207342"/>
                <a:gridCol w="665110"/>
              </a:tblGrid>
              <a:tr h="229169">
                <a:tc>
                  <a:txBody>
                    <a:bodyPr/>
                    <a:lstStyle/>
                    <a:p>
                      <a:pPr marL="0" marR="0" algn="ctr">
                        <a:spcBef>
                          <a:spcPts val="0"/>
                        </a:spcBef>
                        <a:spcAft>
                          <a:spcPts val="0"/>
                        </a:spcAft>
                      </a:pPr>
                      <a:r>
                        <a:rPr lang="en-US" sz="1600" b="1" dirty="0">
                          <a:latin typeface="Times New Roman"/>
                          <a:ea typeface="Times New Roman"/>
                        </a:rPr>
                        <a:t>Course(s)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Times New Roman"/>
                        </a:rPr>
                        <a:t>Section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Course Title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585">
                <a:tc>
                  <a:txBody>
                    <a:bodyPr/>
                    <a:lstStyle/>
                    <a:p>
                      <a:pPr marL="0" marR="0">
                        <a:spcBef>
                          <a:spcPts val="0"/>
                        </a:spcBef>
                        <a:spcAft>
                          <a:spcPts val="0"/>
                        </a:spcAft>
                      </a:pPr>
                      <a:r>
                        <a:rPr lang="en-US" sz="1600" b="1" dirty="0">
                          <a:latin typeface="Times New Roman"/>
                          <a:ea typeface="Times New Roman"/>
                        </a:rPr>
                        <a:t>MT 1016-03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Times New Roman"/>
                          <a:ea typeface="Times New Roman"/>
                        </a:rPr>
                        <a:t>Section -03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Times New Roman"/>
                          <a:ea typeface="Times New Roman"/>
                        </a:rPr>
                        <a:t>College Success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585">
                <a:tc>
                  <a:txBody>
                    <a:bodyPr/>
                    <a:lstStyle/>
                    <a:p>
                      <a:pPr marL="0" marR="0">
                        <a:spcBef>
                          <a:spcPts val="0"/>
                        </a:spcBef>
                        <a:spcAft>
                          <a:spcPts val="0"/>
                        </a:spcAft>
                      </a:pPr>
                      <a:r>
                        <a:rPr lang="en-US" sz="1600" b="1" dirty="0">
                          <a:latin typeface="Times New Roman"/>
                          <a:ea typeface="Times New Roman"/>
                        </a:rPr>
                        <a:t>COMM 1046H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Times New Roman"/>
                          <a:ea typeface="Times New Roman"/>
                        </a:rPr>
                        <a:t>Section -01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Times New Roman"/>
                          <a:ea typeface="Times New Roman"/>
                        </a:rPr>
                        <a:t>Honor’s English Composition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445">
                <a:tc>
                  <a:txBody>
                    <a:bodyPr/>
                    <a:lstStyle/>
                    <a:p>
                      <a:pPr marL="0" marR="0">
                        <a:spcBef>
                          <a:spcPts val="0"/>
                        </a:spcBef>
                        <a:spcAft>
                          <a:spcPts val="0"/>
                        </a:spcAft>
                      </a:pPr>
                      <a:r>
                        <a:rPr lang="en-US" sz="1600" b="1">
                          <a:latin typeface="Times New Roman"/>
                          <a:ea typeface="Times New Roman"/>
                        </a:rPr>
                        <a:t>MATH 1056 or MATH 1216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Times New Roman"/>
                          <a:ea typeface="Times New Roman"/>
                        </a:rPr>
                        <a:t>Preparation for required Math courses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Times New Roman"/>
                          <a:ea typeface="Times New Roman"/>
                        </a:rPr>
                        <a:t>College Algebra (5 %) or Pre-Calculus (43%)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a:spcBef>
                          <a:spcPts val="0"/>
                        </a:spcBef>
                        <a:spcAft>
                          <a:spcPts val="0"/>
                        </a:spcAft>
                      </a:pPr>
                      <a:r>
                        <a:rPr lang="en-US" sz="1600" b="1">
                          <a:latin typeface="Times New Roman"/>
                          <a:ea typeface="Times New Roman"/>
                        </a:rPr>
                        <a:t>MATH 1516 or Math 1520H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Times New Roman"/>
                          <a:ea typeface="Times New Roman"/>
                        </a:rPr>
                        <a:t>Required Math courses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Times New Roman"/>
                          <a:ea typeface="Times New Roman"/>
                        </a:rPr>
                        <a:t>Calculus with Algebra Enhancement (14%) or Honor’s Calculus I (38%)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0">
                <a:tc>
                  <a:txBody>
                    <a:bodyPr/>
                    <a:lstStyle/>
                    <a:p>
                      <a:pPr marL="0" marR="0">
                        <a:spcBef>
                          <a:spcPts val="0"/>
                        </a:spcBef>
                        <a:spcAft>
                          <a:spcPts val="0"/>
                        </a:spcAft>
                      </a:pPr>
                      <a:r>
                        <a:rPr lang="en-US" sz="1600" b="1">
                          <a:latin typeface="Times New Roman"/>
                          <a:ea typeface="Times New Roman"/>
                        </a:rPr>
                        <a:t>CHEM 1056 or CHEM 1256H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Times New Roman"/>
                          <a:ea typeface="Times New Roman"/>
                        </a:rPr>
                        <a:t>All sections of General Chemistry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Times New Roman"/>
                          <a:ea typeface="Times New Roman"/>
                        </a:rPr>
                        <a:t>General Chemistry I or Honor’s General Chemistry 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585">
                <a:tc>
                  <a:txBody>
                    <a:bodyPr/>
                    <a:lstStyle/>
                    <a:p>
                      <a:pPr marL="0" marR="0">
                        <a:spcBef>
                          <a:spcPts val="0"/>
                        </a:spcBef>
                        <a:spcAft>
                          <a:spcPts val="0"/>
                        </a:spcAft>
                      </a:pPr>
                      <a:r>
                        <a:rPr lang="en-US" sz="1600" b="1">
                          <a:latin typeface="Times New Roman"/>
                          <a:ea typeface="Times New Roman"/>
                        </a:rPr>
                        <a:t>CHEM 1136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Times New Roman"/>
                          <a:ea typeface="Times New Roman"/>
                        </a:rPr>
                        <a:t>Section -01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Times New Roman"/>
                          <a:ea typeface="Times New Roman"/>
                        </a:rPr>
                        <a:t>General Chemistry I Lab </a:t>
                      </a:r>
                      <a:r>
                        <a:rPr lang="en-US" sz="1600" b="1" dirty="0" err="1">
                          <a:latin typeface="Times New Roman"/>
                          <a:ea typeface="Times New Roman"/>
                        </a:rPr>
                        <a:t>Lec</a:t>
                      </a:r>
                      <a:r>
                        <a:rPr lang="en-US" sz="1600" b="1" dirty="0">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585">
                <a:tc>
                  <a:txBody>
                    <a:bodyPr/>
                    <a:lstStyle/>
                    <a:p>
                      <a:pPr marL="0" marR="0">
                        <a:spcBef>
                          <a:spcPts val="0"/>
                        </a:spcBef>
                        <a:spcAft>
                          <a:spcPts val="0"/>
                        </a:spcAft>
                      </a:pPr>
                      <a:r>
                        <a:rPr lang="en-US" sz="1600" b="1">
                          <a:latin typeface="Times New Roman"/>
                          <a:ea typeface="Times New Roman"/>
                        </a:rPr>
                        <a:t>CHEM 1136-15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latin typeface="Times New Roman"/>
                          <a:ea typeface="Times New Roman"/>
                        </a:rPr>
                        <a:t>Section -15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latin typeface="Times New Roman"/>
                          <a:ea typeface="Times New Roman"/>
                        </a:rPr>
                        <a:t>General Chemistry I Lab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381000" y="381000"/>
            <a:ext cx="8305800" cy="1200329"/>
          </a:xfrm>
          <a:prstGeom prst="rect">
            <a:avLst/>
          </a:prstGeom>
          <a:noFill/>
        </p:spPr>
        <p:txBody>
          <a:bodyPr wrap="square" rtlCol="0">
            <a:spAutoFit/>
          </a:bodyPr>
          <a:lstStyle/>
          <a:p>
            <a:pPr algn="ctr"/>
            <a:r>
              <a:rPr lang="en-US" b="1" dirty="0" smtClean="0"/>
              <a:t>Fall 2007 Learning Community Enrollment</a:t>
            </a:r>
          </a:p>
          <a:p>
            <a:endParaRPr lang="en-US" dirty="0" smtClean="0"/>
          </a:p>
          <a:p>
            <a:r>
              <a:rPr lang="en-US" dirty="0" smtClean="0"/>
              <a:t>As part of our strategy for building community we enrolled as many of the Montana Minds’ scholars in the same sections of the learning community courses as we could.</a:t>
            </a:r>
            <a:endParaRPr lang="en-US" dirty="0"/>
          </a:p>
        </p:txBody>
      </p:sp>
      <p:sp>
        <p:nvSpPr>
          <p:cNvPr id="4" name="Slide Number Placeholder 3"/>
          <p:cNvSpPr>
            <a:spLocks noGrp="1"/>
          </p:cNvSpPr>
          <p:nvPr>
            <p:ph type="sldNum" sz="quarter" idx="12"/>
          </p:nvPr>
        </p:nvSpPr>
        <p:spPr/>
        <p:txBody>
          <a:bodyPr/>
          <a:lstStyle/>
          <a:p>
            <a:fld id="{EFAC3673-FF51-4F30-981E-B6DB7617408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1200329"/>
          </a:xfrm>
          <a:prstGeom prst="rect">
            <a:avLst/>
          </a:prstGeom>
          <a:noFill/>
        </p:spPr>
        <p:txBody>
          <a:bodyPr wrap="square" rtlCol="0">
            <a:spAutoFit/>
          </a:bodyPr>
          <a:lstStyle/>
          <a:p>
            <a:pPr algn="ctr"/>
            <a:r>
              <a:rPr lang="en-US" b="1" dirty="0" smtClean="0"/>
              <a:t>College Success Course</a:t>
            </a:r>
          </a:p>
          <a:p>
            <a:pPr algn="ctr"/>
            <a:endParaRPr lang="en-US" dirty="0" smtClean="0"/>
          </a:p>
          <a:p>
            <a:r>
              <a:rPr lang="en-US" dirty="0" smtClean="0"/>
              <a:t>Enrollment in a College Success course instilled and sharpened the skills needed to succeed in college.</a:t>
            </a:r>
          </a:p>
        </p:txBody>
      </p:sp>
      <p:sp>
        <p:nvSpPr>
          <p:cNvPr id="3" name="Rectangle 2"/>
          <p:cNvSpPr/>
          <p:nvPr/>
        </p:nvSpPr>
        <p:spPr>
          <a:xfrm>
            <a:off x="224161" y="1649028"/>
            <a:ext cx="8534400" cy="2585323"/>
          </a:xfrm>
          <a:prstGeom prst="rect">
            <a:avLst/>
          </a:prstGeom>
        </p:spPr>
        <p:txBody>
          <a:bodyPr wrap="square">
            <a:spAutoFit/>
          </a:bodyPr>
          <a:lstStyle/>
          <a:p>
            <a:r>
              <a:rPr lang="en-US" b="1" dirty="0" smtClean="0"/>
              <a:t>M.T. 1016 College Success</a:t>
            </a:r>
          </a:p>
          <a:p>
            <a:r>
              <a:rPr lang="fr-FR" i="1" dirty="0" smtClean="0"/>
              <a:t>2 Cr. (Hrs.:2 </a:t>
            </a:r>
            <a:r>
              <a:rPr lang="fr-FR" i="1" dirty="0" err="1" smtClean="0"/>
              <a:t>Lec</a:t>
            </a:r>
            <a:r>
              <a:rPr lang="fr-FR" i="1" dirty="0" smtClean="0"/>
              <a:t>.)</a:t>
            </a:r>
          </a:p>
          <a:p>
            <a:r>
              <a:rPr lang="en-US" dirty="0" smtClean="0"/>
              <a:t>This course is designed to teach students how to have a successful college experience both academically and personally. The focus will be on the development of practical knowledge and skills to assist students towards that goal. Topics include communication skills, critical thinking skills, test taking, time planning, study techniques, community and campus resources, and managing the personal and relationship issues that face many college</a:t>
            </a:r>
          </a:p>
          <a:p>
            <a:r>
              <a:rPr lang="en-US" dirty="0" smtClean="0"/>
              <a:t>students. Students may use this course as free elective toward any undergraduate</a:t>
            </a:r>
          </a:p>
          <a:p>
            <a:r>
              <a:rPr lang="en-US" dirty="0" smtClean="0"/>
              <a:t>degree. </a:t>
            </a:r>
            <a:r>
              <a:rPr lang="en-US" b="1" dirty="0" smtClean="0"/>
              <a:t>(1st, 2nd)</a:t>
            </a:r>
          </a:p>
        </p:txBody>
      </p:sp>
      <p:sp>
        <p:nvSpPr>
          <p:cNvPr id="4" name="Slide Number Placeholder 3"/>
          <p:cNvSpPr>
            <a:spLocks noGrp="1"/>
          </p:cNvSpPr>
          <p:nvPr>
            <p:ph type="sldNum" sz="quarter" idx="12"/>
          </p:nvPr>
        </p:nvSpPr>
        <p:spPr/>
        <p:txBody>
          <a:bodyPr/>
          <a:lstStyle/>
          <a:p>
            <a:fld id="{EFAC3673-FF51-4F30-981E-B6DB7617408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1477328"/>
          </a:xfrm>
          <a:prstGeom prst="rect">
            <a:avLst/>
          </a:prstGeom>
          <a:noFill/>
        </p:spPr>
        <p:txBody>
          <a:bodyPr wrap="square" rtlCol="0">
            <a:spAutoFit/>
          </a:bodyPr>
          <a:lstStyle/>
          <a:p>
            <a:pPr algn="ctr"/>
            <a:r>
              <a:rPr lang="en-US" b="1" dirty="0" smtClean="0"/>
              <a:t>Single Faculty Discipline Specific Advisors</a:t>
            </a:r>
          </a:p>
          <a:p>
            <a:endParaRPr lang="en-US" dirty="0" smtClean="0"/>
          </a:p>
          <a:p>
            <a:endParaRPr lang="en-US" dirty="0" smtClean="0"/>
          </a:p>
          <a:p>
            <a:r>
              <a:rPr lang="en-US" dirty="0" smtClean="0"/>
              <a:t>We made the department heads both senior faculty on the grants and the advisors for the scholars in that discipline.</a:t>
            </a:r>
          </a:p>
        </p:txBody>
      </p:sp>
      <p:sp>
        <p:nvSpPr>
          <p:cNvPr id="3" name="TextBox 2"/>
          <p:cNvSpPr txBox="1"/>
          <p:nvPr/>
        </p:nvSpPr>
        <p:spPr>
          <a:xfrm>
            <a:off x="128726" y="2470212"/>
            <a:ext cx="8839200" cy="369332"/>
          </a:xfrm>
          <a:prstGeom prst="rect">
            <a:avLst/>
          </a:prstGeom>
          <a:noFill/>
        </p:spPr>
        <p:txBody>
          <a:bodyPr wrap="square" rtlCol="0">
            <a:spAutoFit/>
          </a:bodyPr>
          <a:lstStyle/>
          <a:p>
            <a:pPr lvl="1">
              <a:buFont typeface="Arial" pitchFamily="34" charset="0"/>
              <a:buChar char="•"/>
            </a:pPr>
            <a:r>
              <a:rPr lang="en-US" dirty="0" smtClean="0"/>
              <a:t>  a single point of contact for the PIs;</a:t>
            </a:r>
          </a:p>
        </p:txBody>
      </p:sp>
      <p:sp>
        <p:nvSpPr>
          <p:cNvPr id="6" name="TextBox 5"/>
          <p:cNvSpPr txBox="1"/>
          <p:nvPr/>
        </p:nvSpPr>
        <p:spPr>
          <a:xfrm>
            <a:off x="130946" y="3456374"/>
            <a:ext cx="8839200" cy="369332"/>
          </a:xfrm>
          <a:prstGeom prst="rect">
            <a:avLst/>
          </a:prstGeom>
          <a:noFill/>
        </p:spPr>
        <p:txBody>
          <a:bodyPr wrap="square" rtlCol="0">
            <a:spAutoFit/>
          </a:bodyPr>
          <a:lstStyle/>
          <a:p>
            <a:pPr lvl="1">
              <a:buFont typeface="Arial" pitchFamily="34" charset="0"/>
              <a:buChar char="•"/>
            </a:pPr>
            <a:r>
              <a:rPr lang="en-US" dirty="0" smtClean="0"/>
              <a:t>  the luxury of choosing a faculty member who is known to be a good advisor;</a:t>
            </a:r>
          </a:p>
        </p:txBody>
      </p:sp>
      <p:sp>
        <p:nvSpPr>
          <p:cNvPr id="7" name="TextBox 6"/>
          <p:cNvSpPr txBox="1"/>
          <p:nvPr/>
        </p:nvSpPr>
        <p:spPr>
          <a:xfrm>
            <a:off x="147221" y="3962400"/>
            <a:ext cx="8839200" cy="646331"/>
          </a:xfrm>
          <a:prstGeom prst="rect">
            <a:avLst/>
          </a:prstGeom>
          <a:noFill/>
        </p:spPr>
        <p:txBody>
          <a:bodyPr wrap="square" rtlCol="0">
            <a:spAutoFit/>
          </a:bodyPr>
          <a:lstStyle/>
          <a:p>
            <a:pPr lvl="1">
              <a:buFont typeface="Arial" pitchFamily="34" charset="0"/>
              <a:buChar char="•"/>
            </a:pPr>
            <a:r>
              <a:rPr lang="en-US" dirty="0" smtClean="0"/>
              <a:t>  the advantage of an advisor who is familiar with both the curricular requirements and </a:t>
            </a:r>
          </a:p>
          <a:p>
            <a:pPr lvl="1"/>
            <a:r>
              <a:rPr lang="en-US" dirty="0" smtClean="0"/>
              <a:t>   career opportunities in the discipline;</a:t>
            </a:r>
          </a:p>
        </p:txBody>
      </p:sp>
      <p:sp>
        <p:nvSpPr>
          <p:cNvPr id="8" name="TextBox 7"/>
          <p:cNvSpPr txBox="1"/>
          <p:nvPr/>
        </p:nvSpPr>
        <p:spPr>
          <a:xfrm>
            <a:off x="147221" y="2971800"/>
            <a:ext cx="8839200" cy="369332"/>
          </a:xfrm>
          <a:prstGeom prst="rect">
            <a:avLst/>
          </a:prstGeom>
          <a:noFill/>
        </p:spPr>
        <p:txBody>
          <a:bodyPr wrap="square" rtlCol="0">
            <a:spAutoFit/>
          </a:bodyPr>
          <a:lstStyle/>
          <a:p>
            <a:pPr lvl="1">
              <a:buFont typeface="Arial" pitchFamily="34" charset="0"/>
              <a:buChar char="•"/>
            </a:pPr>
            <a:r>
              <a:rPr lang="en-US" dirty="0" smtClean="0"/>
              <a:t>  a common point of contact for all the Montana Minds’ scholars within that discipline;</a:t>
            </a:r>
          </a:p>
        </p:txBody>
      </p:sp>
      <p:sp>
        <p:nvSpPr>
          <p:cNvPr id="10" name="TextBox 9"/>
          <p:cNvSpPr txBox="1"/>
          <p:nvPr/>
        </p:nvSpPr>
        <p:spPr>
          <a:xfrm>
            <a:off x="147221" y="4724400"/>
            <a:ext cx="8839200" cy="646331"/>
          </a:xfrm>
          <a:prstGeom prst="rect">
            <a:avLst/>
          </a:prstGeom>
          <a:noFill/>
        </p:spPr>
        <p:txBody>
          <a:bodyPr wrap="square" rtlCol="0">
            <a:spAutoFit/>
          </a:bodyPr>
          <a:lstStyle/>
          <a:p>
            <a:pPr lvl="1">
              <a:buFont typeface="Arial" pitchFamily="34" charset="0"/>
              <a:buChar char="•"/>
            </a:pPr>
            <a:r>
              <a:rPr lang="en-US" dirty="0" smtClean="0"/>
              <a:t>  cultivating the knowledge of NSF S-STEM and the particular needs of our students </a:t>
            </a:r>
          </a:p>
          <a:p>
            <a:pPr lvl="1"/>
            <a:r>
              <a:rPr lang="en-US" dirty="0" smtClean="0"/>
              <a:t>   within a single faculty member;</a:t>
            </a:r>
          </a:p>
        </p:txBody>
      </p:sp>
      <p:sp>
        <p:nvSpPr>
          <p:cNvPr id="11" name="TextBox 10"/>
          <p:cNvSpPr txBox="1"/>
          <p:nvPr/>
        </p:nvSpPr>
        <p:spPr>
          <a:xfrm>
            <a:off x="223421" y="1981200"/>
            <a:ext cx="8534400" cy="369332"/>
          </a:xfrm>
          <a:prstGeom prst="rect">
            <a:avLst/>
          </a:prstGeom>
          <a:noFill/>
        </p:spPr>
        <p:txBody>
          <a:bodyPr wrap="square" rtlCol="0">
            <a:spAutoFit/>
          </a:bodyPr>
          <a:lstStyle/>
          <a:p>
            <a:r>
              <a:rPr lang="en-US" dirty="0" smtClean="0"/>
              <a:t>Advantages of having a single advisor from the scholar’s academic discipline include:</a:t>
            </a:r>
          </a:p>
        </p:txBody>
      </p:sp>
      <p:sp>
        <p:nvSpPr>
          <p:cNvPr id="4" name="Slide Number Placeholder 3"/>
          <p:cNvSpPr>
            <a:spLocks noGrp="1"/>
          </p:cNvSpPr>
          <p:nvPr>
            <p:ph type="sldNum" sz="quarter" idx="12"/>
          </p:nvPr>
        </p:nvSpPr>
        <p:spPr/>
        <p:txBody>
          <a:bodyPr/>
          <a:lstStyle/>
          <a:p>
            <a:fld id="{EFAC3673-FF51-4F30-981E-B6DB7617408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1200329"/>
          </a:xfrm>
          <a:prstGeom prst="rect">
            <a:avLst/>
          </a:prstGeom>
        </p:spPr>
        <p:txBody>
          <a:bodyPr wrap="square">
            <a:spAutoFit/>
          </a:bodyPr>
          <a:lstStyle/>
          <a:p>
            <a:pPr algn="ctr"/>
            <a:r>
              <a:rPr lang="en-US" b="1" dirty="0" smtClean="0"/>
              <a:t>Undergraduate Mentor / Tutors</a:t>
            </a:r>
          </a:p>
          <a:p>
            <a:endParaRPr lang="en-US" dirty="0" smtClean="0"/>
          </a:p>
          <a:p>
            <a:r>
              <a:rPr lang="en-US" dirty="0" smtClean="0"/>
              <a:t>Undergraduate mentor/tutors were hired to assist the scholars with their studies and help build community among these scholars.</a:t>
            </a:r>
          </a:p>
        </p:txBody>
      </p:sp>
      <p:sp>
        <p:nvSpPr>
          <p:cNvPr id="3" name="TextBox 2"/>
          <p:cNvSpPr txBox="1"/>
          <p:nvPr/>
        </p:nvSpPr>
        <p:spPr>
          <a:xfrm>
            <a:off x="152400" y="1828800"/>
            <a:ext cx="8763000" cy="369332"/>
          </a:xfrm>
          <a:prstGeom prst="rect">
            <a:avLst/>
          </a:prstGeom>
          <a:noFill/>
        </p:spPr>
        <p:txBody>
          <a:bodyPr wrap="square" rtlCol="0">
            <a:spAutoFit/>
          </a:bodyPr>
          <a:lstStyle/>
          <a:p>
            <a:r>
              <a:rPr lang="en-US" dirty="0" smtClean="0"/>
              <a:t>The mentor / tutors were selected for their:</a:t>
            </a:r>
          </a:p>
        </p:txBody>
      </p:sp>
      <p:sp>
        <p:nvSpPr>
          <p:cNvPr id="4" name="TextBox 3"/>
          <p:cNvSpPr txBox="1"/>
          <p:nvPr/>
        </p:nvSpPr>
        <p:spPr>
          <a:xfrm>
            <a:off x="187170" y="2302276"/>
            <a:ext cx="8737847" cy="369332"/>
          </a:xfrm>
          <a:prstGeom prst="rect">
            <a:avLst/>
          </a:prstGeom>
          <a:noFill/>
        </p:spPr>
        <p:txBody>
          <a:bodyPr wrap="square" rtlCol="0">
            <a:spAutoFit/>
          </a:bodyPr>
          <a:lstStyle/>
          <a:p>
            <a:pPr lvl="1">
              <a:buFont typeface="Arial" pitchFamily="34" charset="0"/>
              <a:buChar char="•"/>
            </a:pPr>
            <a:r>
              <a:rPr lang="en-US" dirty="0" smtClean="0"/>
              <a:t>  command of the subjects in which they were tutoring;</a:t>
            </a:r>
          </a:p>
        </p:txBody>
      </p:sp>
      <p:sp>
        <p:nvSpPr>
          <p:cNvPr id="5" name="TextBox 4"/>
          <p:cNvSpPr txBox="1"/>
          <p:nvPr/>
        </p:nvSpPr>
        <p:spPr>
          <a:xfrm>
            <a:off x="186430" y="2769093"/>
            <a:ext cx="8737847" cy="369332"/>
          </a:xfrm>
          <a:prstGeom prst="rect">
            <a:avLst/>
          </a:prstGeom>
          <a:noFill/>
        </p:spPr>
        <p:txBody>
          <a:bodyPr wrap="square" rtlCol="0">
            <a:spAutoFit/>
          </a:bodyPr>
          <a:lstStyle/>
          <a:p>
            <a:pPr lvl="1">
              <a:buFont typeface="Arial" pitchFamily="34" charset="0"/>
              <a:buChar char="•"/>
            </a:pPr>
            <a:r>
              <a:rPr lang="en-US" dirty="0" smtClean="0"/>
              <a:t>  ability to tutor across more than one discipline;</a:t>
            </a:r>
          </a:p>
        </p:txBody>
      </p:sp>
      <p:sp>
        <p:nvSpPr>
          <p:cNvPr id="6" name="TextBox 5"/>
          <p:cNvSpPr txBox="1"/>
          <p:nvPr/>
        </p:nvSpPr>
        <p:spPr>
          <a:xfrm>
            <a:off x="201228" y="3235912"/>
            <a:ext cx="8737847" cy="369332"/>
          </a:xfrm>
          <a:prstGeom prst="rect">
            <a:avLst/>
          </a:prstGeom>
          <a:noFill/>
        </p:spPr>
        <p:txBody>
          <a:bodyPr wrap="square" rtlCol="0">
            <a:spAutoFit/>
          </a:bodyPr>
          <a:lstStyle/>
          <a:p>
            <a:pPr lvl="1">
              <a:buFont typeface="Arial" pitchFamily="34" charset="0"/>
              <a:buChar char="•"/>
            </a:pPr>
            <a:r>
              <a:rPr lang="en-US" dirty="0" smtClean="0"/>
              <a:t>  social skills.</a:t>
            </a:r>
          </a:p>
        </p:txBody>
      </p:sp>
      <p:sp>
        <p:nvSpPr>
          <p:cNvPr id="8" name="TextBox 7"/>
          <p:cNvSpPr txBox="1"/>
          <p:nvPr/>
        </p:nvSpPr>
        <p:spPr>
          <a:xfrm>
            <a:off x="139823" y="3950563"/>
            <a:ext cx="8763000" cy="369332"/>
          </a:xfrm>
          <a:prstGeom prst="rect">
            <a:avLst/>
          </a:prstGeom>
          <a:noFill/>
        </p:spPr>
        <p:txBody>
          <a:bodyPr wrap="square" rtlCol="0">
            <a:spAutoFit/>
          </a:bodyPr>
          <a:lstStyle/>
          <a:p>
            <a:r>
              <a:rPr lang="en-US" dirty="0" smtClean="0"/>
              <a:t>The mentor tutors:</a:t>
            </a:r>
          </a:p>
        </p:txBody>
      </p:sp>
      <p:sp>
        <p:nvSpPr>
          <p:cNvPr id="9" name="TextBox 8"/>
          <p:cNvSpPr txBox="1"/>
          <p:nvPr/>
        </p:nvSpPr>
        <p:spPr>
          <a:xfrm>
            <a:off x="174593" y="4424039"/>
            <a:ext cx="8737847" cy="369332"/>
          </a:xfrm>
          <a:prstGeom prst="rect">
            <a:avLst/>
          </a:prstGeom>
          <a:noFill/>
        </p:spPr>
        <p:txBody>
          <a:bodyPr wrap="square" rtlCol="0">
            <a:spAutoFit/>
          </a:bodyPr>
          <a:lstStyle/>
          <a:p>
            <a:pPr lvl="1">
              <a:buFont typeface="Arial" pitchFamily="34" charset="0"/>
              <a:buChar char="•"/>
            </a:pPr>
            <a:r>
              <a:rPr lang="en-US" dirty="0" smtClean="0"/>
              <a:t>  established a schedule of 5 hours of tutoring each week;</a:t>
            </a:r>
          </a:p>
        </p:txBody>
      </p:sp>
      <p:sp>
        <p:nvSpPr>
          <p:cNvPr id="10" name="TextBox 9"/>
          <p:cNvSpPr txBox="1"/>
          <p:nvPr/>
        </p:nvSpPr>
        <p:spPr>
          <a:xfrm>
            <a:off x="173853" y="4890856"/>
            <a:ext cx="8737847" cy="369332"/>
          </a:xfrm>
          <a:prstGeom prst="rect">
            <a:avLst/>
          </a:prstGeom>
          <a:noFill/>
        </p:spPr>
        <p:txBody>
          <a:bodyPr wrap="square" rtlCol="0">
            <a:spAutoFit/>
          </a:bodyPr>
          <a:lstStyle/>
          <a:p>
            <a:pPr lvl="1">
              <a:buFont typeface="Arial" pitchFamily="34" charset="0"/>
              <a:buChar char="•"/>
            </a:pPr>
            <a:r>
              <a:rPr lang="en-US" dirty="0" smtClean="0"/>
              <a:t>  were provided with a room designated for tutoring the scholars;</a:t>
            </a:r>
          </a:p>
        </p:txBody>
      </p:sp>
      <p:sp>
        <p:nvSpPr>
          <p:cNvPr id="11" name="TextBox 10"/>
          <p:cNvSpPr txBox="1"/>
          <p:nvPr/>
        </p:nvSpPr>
        <p:spPr>
          <a:xfrm>
            <a:off x="164977" y="5325122"/>
            <a:ext cx="8737847" cy="369332"/>
          </a:xfrm>
          <a:prstGeom prst="rect">
            <a:avLst/>
          </a:prstGeom>
          <a:noFill/>
        </p:spPr>
        <p:txBody>
          <a:bodyPr wrap="square" rtlCol="0">
            <a:spAutoFit/>
          </a:bodyPr>
          <a:lstStyle/>
          <a:p>
            <a:pPr lvl="1">
              <a:buFont typeface="Arial" pitchFamily="34" charset="0"/>
              <a:buChar char="•"/>
            </a:pPr>
            <a:r>
              <a:rPr lang="en-US" dirty="0" smtClean="0"/>
              <a:t>  were invited and required to participate in all Montana Minds’ activities.</a:t>
            </a:r>
          </a:p>
        </p:txBody>
      </p:sp>
      <p:sp>
        <p:nvSpPr>
          <p:cNvPr id="7" name="Slide Number Placeholder 6"/>
          <p:cNvSpPr>
            <a:spLocks noGrp="1"/>
          </p:cNvSpPr>
          <p:nvPr>
            <p:ph type="sldNum" sz="quarter" idx="12"/>
          </p:nvPr>
        </p:nvSpPr>
        <p:spPr/>
        <p:txBody>
          <a:bodyPr/>
          <a:lstStyle/>
          <a:p>
            <a:fld id="{EFAC3673-FF51-4F30-981E-B6DB7617408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coe\AppData\Local\Microsoft\Windows\Temporary Internet Files\Content.Outlook\6SK12IKV\Tech_6786.JPG"/>
          <p:cNvPicPr>
            <a:picLocks noChangeAspect="1" noChangeArrowheads="1"/>
          </p:cNvPicPr>
          <p:nvPr/>
        </p:nvPicPr>
        <p:blipFill>
          <a:blip r:embed="rId2" cstate="print"/>
          <a:srcRect/>
          <a:stretch>
            <a:fillRect/>
          </a:stretch>
        </p:blipFill>
        <p:spPr bwMode="auto">
          <a:xfrm>
            <a:off x="526002" y="1231777"/>
            <a:ext cx="8203932" cy="4615649"/>
          </a:xfrm>
          <a:prstGeom prst="rect">
            <a:avLst/>
          </a:prstGeom>
          <a:noFill/>
        </p:spPr>
      </p:pic>
      <p:sp>
        <p:nvSpPr>
          <p:cNvPr id="5" name="TextBox 4"/>
          <p:cNvSpPr txBox="1"/>
          <p:nvPr/>
        </p:nvSpPr>
        <p:spPr>
          <a:xfrm>
            <a:off x="533400" y="457200"/>
            <a:ext cx="8001000" cy="381000"/>
          </a:xfrm>
          <a:prstGeom prst="rect">
            <a:avLst/>
          </a:prstGeom>
          <a:noFill/>
        </p:spPr>
        <p:txBody>
          <a:bodyPr wrap="square" rtlCol="0">
            <a:spAutoFit/>
          </a:bodyPr>
          <a:lstStyle/>
          <a:p>
            <a:pPr algn="ctr"/>
            <a:r>
              <a:rPr lang="en-US" b="1" dirty="0" smtClean="0"/>
              <a:t>Montana Tech Campus</a:t>
            </a:r>
            <a:endParaRPr lang="en-US" b="1" dirty="0"/>
          </a:p>
        </p:txBody>
      </p:sp>
      <p:sp>
        <p:nvSpPr>
          <p:cNvPr id="2" name="Slide Number Placeholder 1"/>
          <p:cNvSpPr>
            <a:spLocks noGrp="1"/>
          </p:cNvSpPr>
          <p:nvPr>
            <p:ph type="sldNum" sz="quarter" idx="12"/>
          </p:nvPr>
        </p:nvSpPr>
        <p:spPr/>
        <p:txBody>
          <a:bodyPr/>
          <a:lstStyle/>
          <a:p>
            <a:fld id="{EFAC3673-FF51-4F30-981E-B6DB7617408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1200329"/>
          </a:xfrm>
          <a:prstGeom prst="rect">
            <a:avLst/>
          </a:prstGeom>
          <a:noFill/>
        </p:spPr>
        <p:txBody>
          <a:bodyPr wrap="square" rtlCol="0">
            <a:spAutoFit/>
          </a:bodyPr>
          <a:lstStyle/>
          <a:p>
            <a:pPr algn="ctr"/>
            <a:r>
              <a:rPr lang="en-US" b="1" dirty="0" smtClean="0"/>
              <a:t>Montana Tech Learning Center</a:t>
            </a:r>
          </a:p>
          <a:p>
            <a:endParaRPr lang="en-US" dirty="0" smtClean="0"/>
          </a:p>
          <a:p>
            <a:r>
              <a:rPr lang="en-US" dirty="0" smtClean="0"/>
              <a:t>Montana Tech has an established Learning Center providing student peer tutoring in lower level mathematics, chemistry, and physics courses, as well as help with writing.</a:t>
            </a:r>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1212542" y="1402672"/>
            <a:ext cx="6553200" cy="524256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EFAC3673-FF51-4F30-981E-B6DB7617408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228600"/>
            <a:ext cx="8588829" cy="1477328"/>
          </a:xfrm>
          <a:prstGeom prst="rect">
            <a:avLst/>
          </a:prstGeom>
          <a:noFill/>
        </p:spPr>
        <p:txBody>
          <a:bodyPr wrap="square" rtlCol="0">
            <a:spAutoFit/>
          </a:bodyPr>
          <a:lstStyle/>
          <a:p>
            <a:pPr algn="ctr"/>
            <a:r>
              <a:rPr lang="en-US" b="1" dirty="0" smtClean="0"/>
              <a:t>Social Activities</a:t>
            </a:r>
          </a:p>
          <a:p>
            <a:endParaRPr lang="en-US" dirty="0" smtClean="0"/>
          </a:p>
          <a:p>
            <a:r>
              <a:rPr lang="en-US" dirty="0" smtClean="0"/>
              <a:t>Social Activities, which break down communication barriers and give students, faculty, and staff an opportunity to relax and bond, ultimately strengthen community for the scholars and increase their chance of success.</a:t>
            </a:r>
            <a:endParaRPr lang="en-US" dirty="0"/>
          </a:p>
        </p:txBody>
      </p:sp>
      <p:sp>
        <p:nvSpPr>
          <p:cNvPr id="5" name="TextBox 4"/>
          <p:cNvSpPr txBox="1"/>
          <p:nvPr/>
        </p:nvSpPr>
        <p:spPr>
          <a:xfrm>
            <a:off x="228600" y="1905000"/>
            <a:ext cx="8686800" cy="369332"/>
          </a:xfrm>
          <a:prstGeom prst="rect">
            <a:avLst/>
          </a:prstGeom>
          <a:noFill/>
        </p:spPr>
        <p:txBody>
          <a:bodyPr wrap="square" rtlCol="0">
            <a:spAutoFit/>
          </a:bodyPr>
          <a:lstStyle/>
          <a:p>
            <a:r>
              <a:rPr lang="en-US" b="1" dirty="0" smtClean="0"/>
              <a:t>Welcoming Banquet for the 1</a:t>
            </a:r>
            <a:r>
              <a:rPr lang="en-US" b="1" baseline="30000" dirty="0" smtClean="0"/>
              <a:t>st</a:t>
            </a:r>
            <a:r>
              <a:rPr lang="en-US" b="1" dirty="0" smtClean="0"/>
              <a:t> Cohort of Montana Minds’ Scholars and Their Parents</a:t>
            </a:r>
            <a:r>
              <a:rPr lang="en-US" dirty="0" smtClean="0"/>
              <a:t>:</a:t>
            </a:r>
            <a:endParaRPr lang="en-US" dirty="0"/>
          </a:p>
        </p:txBody>
      </p:sp>
      <p:pic>
        <p:nvPicPr>
          <p:cNvPr id="6" name="Picture 2" descr="D:\My Documents\College of Letters, Sciences, &amp; Professional Studies\Dean\Grants and Proposals\Montana Minds 06-527 NSF S-STEM Proposal\2006-2007 1st Year\Banquet Pictures (May 5, 2007)\IMG_0092.JPG"/>
          <p:cNvPicPr>
            <a:picLocks noChangeAspect="1" noChangeArrowheads="1"/>
          </p:cNvPicPr>
          <p:nvPr/>
        </p:nvPicPr>
        <p:blipFill>
          <a:blip r:embed="rId2" cstate="print"/>
          <a:srcRect/>
          <a:stretch>
            <a:fillRect/>
          </a:stretch>
        </p:blipFill>
        <p:spPr bwMode="auto">
          <a:xfrm>
            <a:off x="275376" y="2571072"/>
            <a:ext cx="8458200" cy="3932014"/>
          </a:xfrm>
          <a:prstGeom prst="rect">
            <a:avLst/>
          </a:prstGeom>
          <a:noFill/>
        </p:spPr>
      </p:pic>
      <p:sp>
        <p:nvSpPr>
          <p:cNvPr id="3" name="Slide Number Placeholder 2"/>
          <p:cNvSpPr>
            <a:spLocks noGrp="1"/>
          </p:cNvSpPr>
          <p:nvPr>
            <p:ph type="sldNum" sz="quarter" idx="12"/>
          </p:nvPr>
        </p:nvSpPr>
        <p:spPr/>
        <p:txBody>
          <a:bodyPr/>
          <a:lstStyle/>
          <a:p>
            <a:fld id="{EFAC3673-FF51-4F30-981E-B6DB7617408B}"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718675" y="726629"/>
            <a:ext cx="7749882" cy="5809937"/>
          </a:xfrm>
          <a:prstGeom prst="rect">
            <a:avLst/>
          </a:prstGeom>
          <a:noFill/>
          <a:ln w="9525">
            <a:noFill/>
            <a:miter lim="800000"/>
            <a:headEnd/>
            <a:tailEnd/>
          </a:ln>
        </p:spPr>
      </p:pic>
      <p:sp>
        <p:nvSpPr>
          <p:cNvPr id="3" name="TextBox 2"/>
          <p:cNvSpPr txBox="1"/>
          <p:nvPr/>
        </p:nvSpPr>
        <p:spPr>
          <a:xfrm>
            <a:off x="381000" y="228600"/>
            <a:ext cx="8382000" cy="381000"/>
          </a:xfrm>
          <a:prstGeom prst="rect">
            <a:avLst/>
          </a:prstGeom>
          <a:noFill/>
        </p:spPr>
        <p:txBody>
          <a:bodyPr wrap="square" rtlCol="0">
            <a:spAutoFit/>
          </a:bodyPr>
          <a:lstStyle/>
          <a:p>
            <a:r>
              <a:rPr lang="en-US" b="1" dirty="0" smtClean="0"/>
              <a:t>Montana Minds’ Swimming Party at Fairmont Hot Springs:</a:t>
            </a:r>
            <a:endParaRPr lang="en-US" b="1" dirty="0"/>
          </a:p>
        </p:txBody>
      </p:sp>
      <p:sp>
        <p:nvSpPr>
          <p:cNvPr id="2" name="Slide Number Placeholder 1"/>
          <p:cNvSpPr>
            <a:spLocks noGrp="1"/>
          </p:cNvSpPr>
          <p:nvPr>
            <p:ph type="sldNum" sz="quarter" idx="12"/>
          </p:nvPr>
        </p:nvSpPr>
        <p:spPr/>
        <p:txBody>
          <a:bodyPr/>
          <a:lstStyle/>
          <a:p>
            <a:fld id="{EFAC3673-FF51-4F30-981E-B6DB7617408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dcoe\Local Settings\Temporary Internet Files\Content.Word\Bowling 2.jpg"/>
          <p:cNvPicPr>
            <a:picLocks noChangeAspect="1" noChangeArrowheads="1"/>
          </p:cNvPicPr>
          <p:nvPr/>
        </p:nvPicPr>
        <p:blipFill>
          <a:blip r:embed="rId2" cstate="print"/>
          <a:srcRect/>
          <a:stretch>
            <a:fillRect/>
          </a:stretch>
        </p:blipFill>
        <p:spPr bwMode="auto">
          <a:xfrm>
            <a:off x="457200" y="1066800"/>
            <a:ext cx="8251751" cy="5105400"/>
          </a:xfrm>
          <a:prstGeom prst="rect">
            <a:avLst/>
          </a:prstGeom>
          <a:noFill/>
          <a:ln w="9525">
            <a:noFill/>
            <a:miter lim="800000"/>
            <a:headEnd/>
            <a:tailEnd/>
          </a:ln>
        </p:spPr>
      </p:pic>
      <p:sp>
        <p:nvSpPr>
          <p:cNvPr id="3" name="TextBox 2"/>
          <p:cNvSpPr txBox="1"/>
          <p:nvPr/>
        </p:nvSpPr>
        <p:spPr>
          <a:xfrm>
            <a:off x="381000" y="381000"/>
            <a:ext cx="5791200" cy="369332"/>
          </a:xfrm>
          <a:prstGeom prst="rect">
            <a:avLst/>
          </a:prstGeom>
          <a:noFill/>
        </p:spPr>
        <p:txBody>
          <a:bodyPr wrap="square" rtlCol="0">
            <a:spAutoFit/>
          </a:bodyPr>
          <a:lstStyle/>
          <a:p>
            <a:r>
              <a:rPr lang="en-US" b="1" dirty="0" smtClean="0"/>
              <a:t>Lights Out Bowling Party at the King Pin Bowling Alley</a:t>
            </a:r>
            <a:r>
              <a:rPr lang="en-US" dirty="0" smtClean="0"/>
              <a:t>:</a:t>
            </a:r>
            <a:endParaRPr lang="en-US" dirty="0"/>
          </a:p>
        </p:txBody>
      </p:sp>
      <p:sp>
        <p:nvSpPr>
          <p:cNvPr id="4" name="Slide Number Placeholder 3"/>
          <p:cNvSpPr>
            <a:spLocks noGrp="1"/>
          </p:cNvSpPr>
          <p:nvPr>
            <p:ph type="sldNum" sz="quarter" idx="12"/>
          </p:nvPr>
        </p:nvSpPr>
        <p:spPr/>
        <p:txBody>
          <a:bodyPr/>
          <a:lstStyle/>
          <a:p>
            <a:fld id="{EFAC3673-FF51-4F30-981E-B6DB7617408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923330"/>
          </a:xfrm>
          <a:prstGeom prst="rect">
            <a:avLst/>
          </a:prstGeom>
          <a:noFill/>
        </p:spPr>
        <p:txBody>
          <a:bodyPr wrap="square" rtlCol="0">
            <a:spAutoFit/>
          </a:bodyPr>
          <a:lstStyle/>
          <a:p>
            <a:pPr algn="ctr"/>
            <a:r>
              <a:rPr lang="en-US" b="1" dirty="0" smtClean="0"/>
              <a:t>Undergraduate Research</a:t>
            </a:r>
          </a:p>
          <a:p>
            <a:endParaRPr lang="en-US" dirty="0" smtClean="0"/>
          </a:p>
          <a:p>
            <a:r>
              <a:rPr lang="en-US" dirty="0" smtClean="0"/>
              <a:t>Students who participate in undergraduate research are:</a:t>
            </a:r>
          </a:p>
        </p:txBody>
      </p:sp>
      <p:sp>
        <p:nvSpPr>
          <p:cNvPr id="3" name="TextBox 2"/>
          <p:cNvSpPr txBox="1"/>
          <p:nvPr/>
        </p:nvSpPr>
        <p:spPr>
          <a:xfrm>
            <a:off x="228600" y="1371600"/>
            <a:ext cx="8610600" cy="646331"/>
          </a:xfrm>
          <a:prstGeom prst="rect">
            <a:avLst/>
          </a:prstGeom>
          <a:noFill/>
        </p:spPr>
        <p:txBody>
          <a:bodyPr wrap="square" rtlCol="0">
            <a:spAutoFit/>
          </a:bodyPr>
          <a:lstStyle/>
          <a:p>
            <a:pPr>
              <a:buFont typeface="Arial" pitchFamily="34" charset="0"/>
              <a:buChar char="•"/>
            </a:pPr>
            <a:r>
              <a:rPr lang="en-US" dirty="0" smtClean="0"/>
              <a:t>  “turned on” by the excitement and experience of working with faculty and other students  </a:t>
            </a:r>
          </a:p>
          <a:p>
            <a:r>
              <a:rPr lang="en-US" dirty="0" smtClean="0"/>
              <a:t>    in teams attacking real questions and problems;</a:t>
            </a:r>
          </a:p>
        </p:txBody>
      </p:sp>
      <p:sp>
        <p:nvSpPr>
          <p:cNvPr id="4" name="Rectangle 3"/>
          <p:cNvSpPr/>
          <p:nvPr/>
        </p:nvSpPr>
        <p:spPr>
          <a:xfrm>
            <a:off x="228283" y="2514600"/>
            <a:ext cx="8534400" cy="369332"/>
          </a:xfrm>
          <a:prstGeom prst="rect">
            <a:avLst/>
          </a:prstGeom>
        </p:spPr>
        <p:txBody>
          <a:bodyPr wrap="square">
            <a:spAutoFit/>
          </a:bodyPr>
          <a:lstStyle/>
          <a:p>
            <a:pPr>
              <a:buFont typeface="Arial" pitchFamily="34" charset="0"/>
              <a:buChar char="•"/>
            </a:pPr>
            <a:r>
              <a:rPr lang="en-US" dirty="0" smtClean="0"/>
              <a:t>  introduced to the methods, community, values, and ethics of scholarly activity.</a:t>
            </a:r>
          </a:p>
        </p:txBody>
      </p:sp>
      <p:sp>
        <p:nvSpPr>
          <p:cNvPr id="5" name="TextBox 4"/>
          <p:cNvSpPr txBox="1"/>
          <p:nvPr/>
        </p:nvSpPr>
        <p:spPr>
          <a:xfrm>
            <a:off x="228600" y="2057400"/>
            <a:ext cx="8610600" cy="369332"/>
          </a:xfrm>
          <a:prstGeom prst="rect">
            <a:avLst/>
          </a:prstGeom>
          <a:noFill/>
        </p:spPr>
        <p:txBody>
          <a:bodyPr wrap="square" rtlCol="0">
            <a:spAutoFit/>
          </a:bodyPr>
          <a:lstStyle/>
          <a:p>
            <a:pPr>
              <a:buFont typeface="Arial" pitchFamily="34" charset="0"/>
              <a:buChar char="•"/>
            </a:pPr>
            <a:r>
              <a:rPr lang="en-US" dirty="0" smtClean="0"/>
              <a:t>  more engaged in their classes and generally perform at a higher level in their studies;</a:t>
            </a:r>
          </a:p>
        </p:txBody>
      </p:sp>
      <p:sp>
        <p:nvSpPr>
          <p:cNvPr id="6" name="TextBox 5"/>
          <p:cNvSpPr txBox="1"/>
          <p:nvPr/>
        </p:nvSpPr>
        <p:spPr>
          <a:xfrm>
            <a:off x="228600" y="3200400"/>
            <a:ext cx="8686800" cy="381000"/>
          </a:xfrm>
          <a:prstGeom prst="rect">
            <a:avLst/>
          </a:prstGeom>
          <a:noFill/>
        </p:spPr>
        <p:txBody>
          <a:bodyPr wrap="square" rtlCol="0">
            <a:spAutoFit/>
          </a:bodyPr>
          <a:lstStyle/>
          <a:p>
            <a:r>
              <a:rPr lang="en-US" dirty="0" smtClean="0"/>
              <a:t>Montana Tech has a vigorous undergraduate research program:</a:t>
            </a:r>
            <a:endParaRPr lang="en-US" dirty="0"/>
          </a:p>
        </p:txBody>
      </p:sp>
      <p:sp>
        <p:nvSpPr>
          <p:cNvPr id="7" name="Slide Number Placeholder 6"/>
          <p:cNvSpPr>
            <a:spLocks noGrp="1"/>
          </p:cNvSpPr>
          <p:nvPr>
            <p:ph type="sldNum" sz="quarter" idx="12"/>
          </p:nvPr>
        </p:nvSpPr>
        <p:spPr/>
        <p:txBody>
          <a:bodyPr/>
          <a:lstStyle/>
          <a:p>
            <a:fld id="{EFAC3673-FF51-4F30-981E-B6DB7617408B}" type="slidenum">
              <a:rPr lang="en-US" smtClean="0"/>
              <a:pPr/>
              <a:t>24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733800"/>
            <a:ext cx="3657600" cy="281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382000" cy="923330"/>
          </a:xfrm>
          <a:prstGeom prst="rect">
            <a:avLst/>
          </a:prstGeom>
          <a:noFill/>
        </p:spPr>
        <p:txBody>
          <a:bodyPr wrap="square" rtlCol="0">
            <a:spAutoFit/>
          </a:bodyPr>
          <a:lstStyle/>
          <a:p>
            <a:pPr algn="ctr"/>
            <a:r>
              <a:rPr lang="en-US" b="1" dirty="0" smtClean="0"/>
              <a:t>Visits Home</a:t>
            </a:r>
          </a:p>
          <a:p>
            <a:endParaRPr lang="en-US" dirty="0" smtClean="0"/>
          </a:p>
          <a:p>
            <a:r>
              <a:rPr lang="en-US" dirty="0" smtClean="0"/>
              <a:t>The PIs felt that it was important that the students stay connected with their families.</a:t>
            </a:r>
            <a:endParaRPr lang="en-US" dirty="0"/>
          </a:p>
        </p:txBody>
      </p:sp>
      <p:sp>
        <p:nvSpPr>
          <p:cNvPr id="3" name="TextBox 2"/>
          <p:cNvSpPr txBox="1"/>
          <p:nvPr/>
        </p:nvSpPr>
        <p:spPr>
          <a:xfrm>
            <a:off x="457200" y="1219200"/>
            <a:ext cx="7772400" cy="646331"/>
          </a:xfrm>
          <a:prstGeom prst="rect">
            <a:avLst/>
          </a:prstGeom>
          <a:noFill/>
        </p:spPr>
        <p:txBody>
          <a:bodyPr wrap="square" rtlCol="0">
            <a:spAutoFit/>
          </a:bodyPr>
          <a:lstStyle/>
          <a:p>
            <a:pPr>
              <a:buFont typeface="Arial" pitchFamily="34" charset="0"/>
              <a:buChar char="•"/>
            </a:pPr>
            <a:r>
              <a:rPr lang="en-US" dirty="0" smtClean="0"/>
              <a:t>  Provided a $200 honorarium to defer the cost of traveling to their home over </a:t>
            </a:r>
          </a:p>
          <a:p>
            <a:r>
              <a:rPr lang="en-US" dirty="0" smtClean="0"/>
              <a:t>   Thanksgiving, Christmas, and Spring Breaks</a:t>
            </a:r>
          </a:p>
        </p:txBody>
      </p:sp>
      <p:sp>
        <p:nvSpPr>
          <p:cNvPr id="4" name="TextBox 3"/>
          <p:cNvSpPr txBox="1"/>
          <p:nvPr/>
        </p:nvSpPr>
        <p:spPr>
          <a:xfrm>
            <a:off x="457940" y="1894644"/>
            <a:ext cx="7772400" cy="923330"/>
          </a:xfrm>
          <a:prstGeom prst="rect">
            <a:avLst/>
          </a:prstGeom>
          <a:noFill/>
        </p:spPr>
        <p:txBody>
          <a:bodyPr wrap="square" rtlCol="0">
            <a:spAutoFit/>
          </a:bodyPr>
          <a:lstStyle/>
          <a:p>
            <a:pPr>
              <a:buFont typeface="Arial" pitchFamily="34" charset="0"/>
              <a:buChar char="•"/>
            </a:pPr>
            <a:r>
              <a:rPr lang="en-US" dirty="0" smtClean="0"/>
              <a:t>  There is no free lunch – to receive the honorarium the students had to visit </a:t>
            </a:r>
          </a:p>
          <a:p>
            <a:r>
              <a:rPr lang="en-US" dirty="0" smtClean="0"/>
              <a:t>    science or mathematics classes in their former high school and talk about what </a:t>
            </a:r>
          </a:p>
          <a:p>
            <a:r>
              <a:rPr lang="en-US" dirty="0" smtClean="0"/>
              <a:t>    it was like to attend college and major in a STEM discipline</a:t>
            </a:r>
          </a:p>
        </p:txBody>
      </p:sp>
      <p:pic>
        <p:nvPicPr>
          <p:cNvPr id="2050" name="Picture 2" descr="College Panel"/>
          <p:cNvPicPr>
            <a:picLocks noChangeAspect="1" noChangeArrowheads="1"/>
          </p:cNvPicPr>
          <p:nvPr/>
        </p:nvPicPr>
        <p:blipFill>
          <a:blip r:embed="rId2" cstate="print"/>
          <a:srcRect/>
          <a:stretch>
            <a:fillRect/>
          </a:stretch>
        </p:blipFill>
        <p:spPr bwMode="auto">
          <a:xfrm>
            <a:off x="1524000" y="3581400"/>
            <a:ext cx="5715000" cy="2981325"/>
          </a:xfrm>
          <a:prstGeom prst="rect">
            <a:avLst/>
          </a:prstGeom>
          <a:noFill/>
          <a:ln w="9525">
            <a:noFill/>
            <a:miter lim="800000"/>
            <a:headEnd/>
            <a:tailEnd/>
          </a:ln>
        </p:spPr>
      </p:pic>
      <p:sp>
        <p:nvSpPr>
          <p:cNvPr id="6" name="TextBox 5"/>
          <p:cNvSpPr txBox="1"/>
          <p:nvPr/>
        </p:nvSpPr>
        <p:spPr>
          <a:xfrm>
            <a:off x="483833" y="2858610"/>
            <a:ext cx="7772400" cy="646331"/>
          </a:xfrm>
          <a:prstGeom prst="rect">
            <a:avLst/>
          </a:prstGeom>
          <a:noFill/>
        </p:spPr>
        <p:txBody>
          <a:bodyPr wrap="square" rtlCol="0">
            <a:spAutoFit/>
          </a:bodyPr>
          <a:lstStyle/>
          <a:p>
            <a:pPr>
              <a:buFont typeface="Arial" pitchFamily="34" charset="0"/>
              <a:buChar char="•"/>
            </a:pPr>
            <a:r>
              <a:rPr lang="en-US" dirty="0" smtClean="0"/>
              <a:t>  On average over both grants and five total years, 52% of the scholars took us up </a:t>
            </a:r>
          </a:p>
          <a:p>
            <a:r>
              <a:rPr lang="en-US" dirty="0" smtClean="0"/>
              <a:t>   on this offer</a:t>
            </a:r>
            <a:endParaRPr lang="en-US" dirty="0"/>
          </a:p>
        </p:txBody>
      </p:sp>
      <p:sp>
        <p:nvSpPr>
          <p:cNvPr id="5" name="Slide Number Placeholder 4"/>
          <p:cNvSpPr>
            <a:spLocks noGrp="1"/>
          </p:cNvSpPr>
          <p:nvPr>
            <p:ph type="sldNum" sz="quarter" idx="12"/>
          </p:nvPr>
        </p:nvSpPr>
        <p:spPr/>
        <p:txBody>
          <a:bodyPr/>
          <a:lstStyle/>
          <a:p>
            <a:fld id="{EFAC3673-FF51-4F30-981E-B6DB7617408B}"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2031325"/>
          </a:xfrm>
          <a:prstGeom prst="rect">
            <a:avLst/>
          </a:prstGeom>
          <a:noFill/>
        </p:spPr>
        <p:txBody>
          <a:bodyPr wrap="square" rtlCol="0">
            <a:spAutoFit/>
          </a:bodyPr>
          <a:lstStyle/>
          <a:p>
            <a:pPr algn="ctr"/>
            <a:r>
              <a:rPr lang="en-US" b="1" dirty="0" smtClean="0"/>
              <a:t>Visits to National Science and Engineering Laboratories</a:t>
            </a:r>
          </a:p>
          <a:p>
            <a:endParaRPr lang="en-US" dirty="0" smtClean="0"/>
          </a:p>
          <a:p>
            <a:r>
              <a:rPr lang="en-US" dirty="0" smtClean="0"/>
              <a:t>During the scholars freshman and sophomore years trips to national science and engineering laboratories allowed the scholars opportunity to witness science and engineering done on a grand scale and to visit with practicing scientists and engineers.</a:t>
            </a:r>
          </a:p>
          <a:p>
            <a:endParaRPr lang="en-US" dirty="0" smtClean="0"/>
          </a:p>
          <a:p>
            <a:endParaRPr lang="en-US" dirty="0"/>
          </a:p>
        </p:txBody>
      </p:sp>
      <p:sp>
        <p:nvSpPr>
          <p:cNvPr id="3" name="TextBox 2"/>
          <p:cNvSpPr txBox="1"/>
          <p:nvPr/>
        </p:nvSpPr>
        <p:spPr>
          <a:xfrm>
            <a:off x="3792245" y="1777013"/>
            <a:ext cx="5181600" cy="2585323"/>
          </a:xfrm>
          <a:prstGeom prst="rect">
            <a:avLst/>
          </a:prstGeom>
          <a:noFill/>
        </p:spPr>
        <p:txBody>
          <a:bodyPr wrap="square" rtlCol="0">
            <a:spAutoFit/>
          </a:bodyPr>
          <a:lstStyle/>
          <a:p>
            <a:r>
              <a:rPr lang="en-US" b="1" dirty="0" smtClean="0"/>
              <a:t>Rocky Mountain Laboratories </a:t>
            </a:r>
            <a:r>
              <a:rPr lang="en-US" dirty="0" smtClean="0"/>
              <a:t>(RML)</a:t>
            </a:r>
          </a:p>
          <a:p>
            <a:pPr lvl="1"/>
            <a:r>
              <a:rPr lang="en-US" dirty="0" smtClean="0"/>
              <a:t>National Institute of Allergies and Infectious Diseases within NIH</a:t>
            </a:r>
          </a:p>
          <a:p>
            <a:pPr lvl="1">
              <a:buFont typeface="Arial" pitchFamily="34" charset="0"/>
              <a:buChar char="•"/>
            </a:pPr>
            <a:r>
              <a:rPr lang="en-US" dirty="0" smtClean="0"/>
              <a:t>  Laboratory of Human Bacterial Pathogenesis </a:t>
            </a:r>
          </a:p>
          <a:p>
            <a:pPr lvl="1">
              <a:buFont typeface="Arial" pitchFamily="34" charset="0"/>
              <a:buChar char="•"/>
            </a:pPr>
            <a:r>
              <a:rPr lang="en-US" dirty="0" smtClean="0"/>
              <a:t>  Laboratory of Intracellular Parasites</a:t>
            </a:r>
          </a:p>
          <a:p>
            <a:pPr lvl="1">
              <a:buFont typeface="Arial" pitchFamily="34" charset="0"/>
              <a:buChar char="•"/>
            </a:pPr>
            <a:r>
              <a:rPr lang="en-US" dirty="0" smtClean="0"/>
              <a:t>  Laboratory of Persistent Viral Diseases </a:t>
            </a:r>
          </a:p>
          <a:p>
            <a:pPr lvl="1">
              <a:buFont typeface="Arial" pitchFamily="34" charset="0"/>
              <a:buChar char="•"/>
            </a:pPr>
            <a:r>
              <a:rPr lang="en-US" dirty="0" smtClean="0"/>
              <a:t>  Laboratory of </a:t>
            </a:r>
            <a:r>
              <a:rPr lang="en-US" dirty="0" err="1" smtClean="0"/>
              <a:t>Zoonotic</a:t>
            </a:r>
            <a:r>
              <a:rPr lang="en-US" dirty="0" smtClean="0"/>
              <a:t> Pathogens </a:t>
            </a:r>
          </a:p>
          <a:p>
            <a:pPr lvl="1">
              <a:buFont typeface="Arial" pitchFamily="34" charset="0"/>
              <a:buChar char="•"/>
            </a:pPr>
            <a:r>
              <a:rPr lang="en-US" dirty="0" smtClean="0"/>
              <a:t>  Laboratory of Virology</a:t>
            </a:r>
          </a:p>
          <a:p>
            <a:endParaRPr lang="en-US" dirty="0"/>
          </a:p>
        </p:txBody>
      </p:sp>
      <p:pic>
        <p:nvPicPr>
          <p:cNvPr id="2050" name="Picture 2" descr="IMG_4554"/>
          <p:cNvPicPr>
            <a:picLocks noChangeAspect="1" noChangeArrowheads="1"/>
          </p:cNvPicPr>
          <p:nvPr/>
        </p:nvPicPr>
        <p:blipFill>
          <a:blip r:embed="rId2" cstate="print"/>
          <a:srcRect/>
          <a:stretch>
            <a:fillRect/>
          </a:stretch>
        </p:blipFill>
        <p:spPr bwMode="auto">
          <a:xfrm>
            <a:off x="210845" y="1853213"/>
            <a:ext cx="3429000" cy="4621893"/>
          </a:xfrm>
          <a:prstGeom prst="rect">
            <a:avLst/>
          </a:prstGeom>
          <a:noFill/>
          <a:ln w="9525">
            <a:noFill/>
            <a:miter lim="800000"/>
            <a:headEnd/>
            <a:tailEnd/>
          </a:ln>
        </p:spPr>
      </p:pic>
      <p:pic>
        <p:nvPicPr>
          <p:cNvPr id="2051" name="Picture 3" descr="RML Group Picture"/>
          <p:cNvPicPr>
            <a:picLocks noChangeAspect="1" noChangeArrowheads="1"/>
          </p:cNvPicPr>
          <p:nvPr/>
        </p:nvPicPr>
        <p:blipFill>
          <a:blip r:embed="rId3" cstate="print"/>
          <a:srcRect/>
          <a:stretch>
            <a:fillRect/>
          </a:stretch>
        </p:blipFill>
        <p:spPr bwMode="auto">
          <a:xfrm>
            <a:off x="4017886" y="4137734"/>
            <a:ext cx="4572000" cy="256203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EFAC3673-FF51-4F30-981E-B6DB7617408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2031325"/>
          </a:xfrm>
          <a:prstGeom prst="rect">
            <a:avLst/>
          </a:prstGeom>
          <a:noFill/>
        </p:spPr>
        <p:txBody>
          <a:bodyPr wrap="square" rtlCol="0">
            <a:spAutoFit/>
          </a:bodyPr>
          <a:lstStyle/>
          <a:p>
            <a:r>
              <a:rPr lang="en-US" b="1" dirty="0" smtClean="0"/>
              <a:t>GlaxoSmithKline</a:t>
            </a:r>
            <a:r>
              <a:rPr lang="en-US" dirty="0" smtClean="0"/>
              <a:t> (GSK)</a:t>
            </a:r>
          </a:p>
          <a:p>
            <a:pPr lvl="1"/>
            <a:endParaRPr lang="en-US" dirty="0" smtClean="0"/>
          </a:p>
          <a:p>
            <a:pPr lvl="1"/>
            <a:r>
              <a:rPr lang="en-US" dirty="0" smtClean="0"/>
              <a:t>GSK employs over 99,000 employees in 100 countries and in 2009 delivered 1.4 billion doses of vaccines and other medicines to treat asthma, viruses, infections, diabetes and digestive conditions. </a:t>
            </a:r>
          </a:p>
          <a:p>
            <a:pPr lvl="1"/>
            <a:endParaRPr lang="en-US" dirty="0" smtClean="0"/>
          </a:p>
          <a:p>
            <a:pPr lvl="1"/>
            <a:r>
              <a:rPr lang="en-US" dirty="0" smtClean="0"/>
              <a:t>The GSK plant in Hamilton, Montana produces vaccine </a:t>
            </a:r>
            <a:r>
              <a:rPr lang="en-US" dirty="0" err="1" smtClean="0"/>
              <a:t>adjuvants</a:t>
            </a:r>
            <a:r>
              <a:rPr lang="en-US" dirty="0" smtClean="0"/>
              <a:t>.</a:t>
            </a:r>
          </a:p>
        </p:txBody>
      </p:sp>
      <p:pic>
        <p:nvPicPr>
          <p:cNvPr id="3074" name="Picture 2"/>
          <p:cNvPicPr>
            <a:picLocks noChangeAspect="1" noChangeArrowheads="1"/>
          </p:cNvPicPr>
          <p:nvPr/>
        </p:nvPicPr>
        <p:blipFill>
          <a:blip r:embed="rId2" cstate="print"/>
          <a:srcRect/>
          <a:stretch>
            <a:fillRect/>
          </a:stretch>
        </p:blipFill>
        <p:spPr bwMode="auto">
          <a:xfrm>
            <a:off x="539318" y="2357760"/>
            <a:ext cx="8103990" cy="42672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EFAC3673-FF51-4F30-981E-B6DB7617408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304800"/>
            <a:ext cx="3886200" cy="3416320"/>
          </a:xfrm>
          <a:prstGeom prst="rect">
            <a:avLst/>
          </a:prstGeom>
          <a:noFill/>
        </p:spPr>
        <p:txBody>
          <a:bodyPr wrap="square" rtlCol="0">
            <a:spAutoFit/>
          </a:bodyPr>
          <a:lstStyle/>
          <a:p>
            <a:r>
              <a:rPr lang="en-US" b="1" dirty="0" smtClean="0"/>
              <a:t>Idaho National Laboratory </a:t>
            </a:r>
            <a:r>
              <a:rPr lang="en-US" dirty="0" smtClean="0"/>
              <a:t>(INL) – headquartered in Idaho Falls and covering 780 square miles of the Snake River Plain ensures the nation's energy security with safe, competitive, and sustainable energy systems and unique national and homeland security capabilities.</a:t>
            </a:r>
          </a:p>
          <a:p>
            <a:endParaRPr lang="en-US" dirty="0" smtClean="0"/>
          </a:p>
          <a:p>
            <a:r>
              <a:rPr lang="en-US" dirty="0" smtClean="0"/>
              <a:t>Arco, Idaho, adjacent to INL, was the first city to use electricity generated from nuclear energy.</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28599" y="304800"/>
            <a:ext cx="4698703" cy="6172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EFAC3673-FF51-4F30-981E-B6DB7617408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534400" cy="2031325"/>
          </a:xfrm>
          <a:prstGeom prst="rect">
            <a:avLst/>
          </a:prstGeom>
          <a:noFill/>
        </p:spPr>
        <p:txBody>
          <a:bodyPr wrap="square" rtlCol="0">
            <a:spAutoFit/>
          </a:bodyPr>
          <a:lstStyle/>
          <a:p>
            <a:pPr algn="ctr"/>
            <a:r>
              <a:rPr lang="en-US" b="1" dirty="0" smtClean="0"/>
              <a:t>Advising Resources</a:t>
            </a:r>
          </a:p>
          <a:p>
            <a:endParaRPr lang="en-US" dirty="0" smtClean="0"/>
          </a:p>
          <a:p>
            <a:r>
              <a:rPr lang="en-US" dirty="0" smtClean="0"/>
              <a:t>Students who have avenues to seek advising and who are encouraged to do so and who know that faculty and staff are monitoring and care about how they are doing, are more likely to be successful academically.</a:t>
            </a:r>
          </a:p>
          <a:p>
            <a:endParaRPr lang="en-US" dirty="0" smtClean="0"/>
          </a:p>
          <a:p>
            <a:endParaRPr lang="en-US" dirty="0"/>
          </a:p>
        </p:txBody>
      </p:sp>
      <p:sp>
        <p:nvSpPr>
          <p:cNvPr id="3" name="TextBox 2"/>
          <p:cNvSpPr txBox="1"/>
          <p:nvPr/>
        </p:nvSpPr>
        <p:spPr>
          <a:xfrm>
            <a:off x="304800" y="1981200"/>
            <a:ext cx="8077200" cy="1200329"/>
          </a:xfrm>
          <a:prstGeom prst="rect">
            <a:avLst/>
          </a:prstGeom>
          <a:noFill/>
        </p:spPr>
        <p:txBody>
          <a:bodyPr wrap="square" rtlCol="0">
            <a:spAutoFit/>
          </a:bodyPr>
          <a:lstStyle/>
          <a:p>
            <a:r>
              <a:rPr lang="en-US" dirty="0" smtClean="0"/>
              <a:t>Montana Minds’ scholars: </a:t>
            </a:r>
          </a:p>
          <a:p>
            <a:endParaRPr lang="en-US" dirty="0" smtClean="0"/>
          </a:p>
          <a:p>
            <a:pPr>
              <a:buFont typeface="Arial" pitchFamily="34" charset="0"/>
              <a:buChar char="•"/>
            </a:pPr>
            <a:r>
              <a:rPr lang="en-US" dirty="0" smtClean="0"/>
              <a:t>  were instructed to seek assistance from their course instructors and teaching </a:t>
            </a:r>
          </a:p>
          <a:p>
            <a:r>
              <a:rPr lang="en-US" dirty="0" smtClean="0"/>
              <a:t>    assistants, as needed;</a:t>
            </a:r>
            <a:endParaRPr lang="en-US" dirty="0"/>
          </a:p>
        </p:txBody>
      </p:sp>
      <p:sp>
        <p:nvSpPr>
          <p:cNvPr id="4" name="TextBox 3"/>
          <p:cNvSpPr txBox="1"/>
          <p:nvPr/>
        </p:nvSpPr>
        <p:spPr>
          <a:xfrm>
            <a:off x="305540" y="3200400"/>
            <a:ext cx="8077200" cy="369332"/>
          </a:xfrm>
          <a:prstGeom prst="rect">
            <a:avLst/>
          </a:prstGeom>
          <a:noFill/>
        </p:spPr>
        <p:txBody>
          <a:bodyPr wrap="square" rtlCol="0">
            <a:spAutoFit/>
          </a:bodyPr>
          <a:lstStyle/>
          <a:p>
            <a:pPr>
              <a:buFont typeface="Arial" pitchFamily="34" charset="0"/>
              <a:buChar char="•"/>
            </a:pPr>
            <a:r>
              <a:rPr lang="en-US" dirty="0" smtClean="0"/>
              <a:t>  were required to visit the Montana Minds’ mentor / tutors at least once a week;</a:t>
            </a:r>
          </a:p>
        </p:txBody>
      </p:sp>
      <p:sp>
        <p:nvSpPr>
          <p:cNvPr id="7" name="TextBox 6"/>
          <p:cNvSpPr txBox="1"/>
          <p:nvPr/>
        </p:nvSpPr>
        <p:spPr>
          <a:xfrm>
            <a:off x="300361" y="3657600"/>
            <a:ext cx="8077200" cy="369332"/>
          </a:xfrm>
          <a:prstGeom prst="rect">
            <a:avLst/>
          </a:prstGeom>
          <a:noFill/>
        </p:spPr>
        <p:txBody>
          <a:bodyPr wrap="square" rtlCol="0">
            <a:spAutoFit/>
          </a:bodyPr>
          <a:lstStyle/>
          <a:p>
            <a:pPr>
              <a:buFont typeface="Arial" pitchFamily="34" charset="0"/>
              <a:buChar char="•"/>
            </a:pPr>
            <a:r>
              <a:rPr lang="en-US" dirty="0" smtClean="0"/>
              <a:t>  could utilize the services of the Montana Tech Learning Center;</a:t>
            </a:r>
          </a:p>
        </p:txBody>
      </p:sp>
      <p:sp>
        <p:nvSpPr>
          <p:cNvPr id="8" name="TextBox 7"/>
          <p:cNvSpPr txBox="1"/>
          <p:nvPr/>
        </p:nvSpPr>
        <p:spPr>
          <a:xfrm>
            <a:off x="301102" y="4109621"/>
            <a:ext cx="8077200" cy="369332"/>
          </a:xfrm>
          <a:prstGeom prst="rect">
            <a:avLst/>
          </a:prstGeom>
          <a:noFill/>
        </p:spPr>
        <p:txBody>
          <a:bodyPr wrap="square" rtlCol="0">
            <a:spAutoFit/>
          </a:bodyPr>
          <a:lstStyle/>
          <a:p>
            <a:pPr>
              <a:buFont typeface="Arial" pitchFamily="34" charset="0"/>
              <a:buChar char="•"/>
            </a:pPr>
            <a:r>
              <a:rPr lang="en-US" dirty="0" smtClean="0"/>
              <a:t>  were encouraged to visit frequently with their academic advisor;</a:t>
            </a:r>
          </a:p>
        </p:txBody>
      </p:sp>
      <p:sp>
        <p:nvSpPr>
          <p:cNvPr id="9" name="TextBox 8"/>
          <p:cNvSpPr txBox="1"/>
          <p:nvPr/>
        </p:nvSpPr>
        <p:spPr>
          <a:xfrm>
            <a:off x="298142" y="4572000"/>
            <a:ext cx="8077200" cy="369332"/>
          </a:xfrm>
          <a:prstGeom prst="rect">
            <a:avLst/>
          </a:prstGeom>
          <a:noFill/>
        </p:spPr>
        <p:txBody>
          <a:bodyPr wrap="square" rtlCol="0">
            <a:spAutoFit/>
          </a:bodyPr>
          <a:lstStyle/>
          <a:p>
            <a:pPr>
              <a:buFont typeface="Arial" pitchFamily="34" charset="0"/>
              <a:buChar char="•"/>
            </a:pPr>
            <a:r>
              <a:rPr lang="en-US" dirty="0" smtClean="0"/>
              <a:t>  could seek advice from (and did seek advice from) the PIs on this grant. </a:t>
            </a:r>
          </a:p>
        </p:txBody>
      </p:sp>
      <p:sp>
        <p:nvSpPr>
          <p:cNvPr id="5" name="Slide Number Placeholder 4"/>
          <p:cNvSpPr>
            <a:spLocks noGrp="1"/>
          </p:cNvSpPr>
          <p:nvPr>
            <p:ph type="sldNum" sz="quarter" idx="12"/>
          </p:nvPr>
        </p:nvSpPr>
        <p:spPr/>
        <p:txBody>
          <a:bodyPr/>
          <a:lstStyle/>
          <a:p>
            <a:fld id="{EFAC3673-FF51-4F30-981E-B6DB7617408B}" type="slidenum">
              <a:rPr lang="en-US" smtClean="0"/>
              <a:pPr/>
              <a:t>29</a:t>
            </a:fld>
            <a:endParaRPr lang="en-US"/>
          </a:p>
        </p:txBody>
      </p:sp>
      <p:sp>
        <p:nvSpPr>
          <p:cNvPr id="10" name="TextBox 9"/>
          <p:cNvSpPr txBox="1"/>
          <p:nvPr/>
        </p:nvSpPr>
        <p:spPr>
          <a:xfrm>
            <a:off x="299621" y="5052873"/>
            <a:ext cx="8077200" cy="646331"/>
          </a:xfrm>
          <a:prstGeom prst="rect">
            <a:avLst/>
          </a:prstGeom>
          <a:noFill/>
        </p:spPr>
        <p:txBody>
          <a:bodyPr wrap="square" rtlCol="0">
            <a:spAutoFit/>
          </a:bodyPr>
          <a:lstStyle/>
          <a:p>
            <a:pPr>
              <a:buFont typeface="Arial" pitchFamily="34" charset="0"/>
              <a:buChar char="•"/>
            </a:pPr>
            <a:r>
              <a:rPr lang="en-US" dirty="0" smtClean="0"/>
              <a:t>  could and did utilize services provided by Montana Tech’s Student Support </a:t>
            </a:r>
          </a:p>
          <a:p>
            <a:r>
              <a:rPr lang="en-US" dirty="0"/>
              <a:t> </a:t>
            </a:r>
            <a:r>
              <a:rPr lang="en-US" dirty="0" smtClean="0"/>
              <a:t>  Services (SSS) grant.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1200329"/>
          </a:xfrm>
          <a:prstGeom prst="rect">
            <a:avLst/>
          </a:prstGeom>
          <a:noFill/>
        </p:spPr>
        <p:txBody>
          <a:bodyPr wrap="square" rtlCol="0">
            <a:spAutoFit/>
          </a:bodyPr>
          <a:lstStyle/>
          <a:p>
            <a:pPr algn="ctr"/>
            <a:r>
              <a:rPr lang="en-US" b="1" dirty="0" smtClean="0"/>
              <a:t>Montana Tech</a:t>
            </a:r>
          </a:p>
          <a:p>
            <a:endParaRPr lang="en-US" dirty="0" smtClean="0"/>
          </a:p>
          <a:p>
            <a:r>
              <a:rPr lang="en-US" b="1" i="1" dirty="0" smtClean="0"/>
              <a:t>To be a leader for undergraduate and graduate education and research in the Pacific Northwest in engineering, science, energy, health, information sciences and technology</a:t>
            </a:r>
            <a:r>
              <a:rPr lang="en-US" dirty="0" smtClean="0"/>
              <a:t>.</a:t>
            </a:r>
          </a:p>
        </p:txBody>
      </p:sp>
      <p:sp>
        <p:nvSpPr>
          <p:cNvPr id="3" name="TextBox 2"/>
          <p:cNvSpPr txBox="1"/>
          <p:nvPr/>
        </p:nvSpPr>
        <p:spPr>
          <a:xfrm>
            <a:off x="228600" y="2286000"/>
            <a:ext cx="3276600" cy="2585323"/>
          </a:xfrm>
          <a:prstGeom prst="rect">
            <a:avLst/>
          </a:prstGeom>
          <a:noFill/>
        </p:spPr>
        <p:txBody>
          <a:bodyPr wrap="square" rtlCol="0">
            <a:spAutoFit/>
          </a:bodyPr>
          <a:lstStyle/>
          <a:p>
            <a:r>
              <a:rPr lang="en-US" b="1" dirty="0" smtClean="0"/>
              <a:t>College of Letters, Sciences,	</a:t>
            </a:r>
          </a:p>
          <a:p>
            <a:r>
              <a:rPr lang="en-US" b="1" dirty="0" smtClean="0"/>
              <a:t>and Professional Studies </a:t>
            </a:r>
            <a:r>
              <a:rPr lang="en-US" dirty="0" smtClean="0"/>
              <a:t>(777):		</a:t>
            </a:r>
          </a:p>
          <a:p>
            <a:pPr lvl="1"/>
            <a:r>
              <a:rPr lang="en-US" dirty="0" smtClean="0"/>
              <a:t>Biology (69)</a:t>
            </a:r>
          </a:p>
          <a:p>
            <a:pPr lvl="1"/>
            <a:r>
              <a:rPr lang="en-US" dirty="0" smtClean="0">
                <a:solidFill>
                  <a:srgbClr val="0000FF"/>
                </a:solidFill>
              </a:rPr>
              <a:t>Chemistry</a:t>
            </a:r>
            <a:r>
              <a:rPr lang="en-US" dirty="0" smtClean="0"/>
              <a:t> (41)</a:t>
            </a:r>
          </a:p>
          <a:p>
            <a:pPr lvl="1"/>
            <a:r>
              <a:rPr lang="en-US" dirty="0" smtClean="0"/>
              <a:t>Computer Science (26) Mathematics (23)	</a:t>
            </a:r>
          </a:p>
          <a:p>
            <a:pPr lvl="1"/>
            <a:r>
              <a:rPr lang="en-US" dirty="0" smtClean="0"/>
              <a:t>Network Technology (32)</a:t>
            </a:r>
          </a:p>
          <a:p>
            <a:pPr lvl="1"/>
            <a:r>
              <a:rPr lang="en-US" dirty="0" smtClean="0"/>
              <a:t>Software Engineering (22)</a:t>
            </a:r>
          </a:p>
        </p:txBody>
      </p:sp>
      <p:sp>
        <p:nvSpPr>
          <p:cNvPr id="4" name="TextBox 3"/>
          <p:cNvSpPr txBox="1"/>
          <p:nvPr/>
        </p:nvSpPr>
        <p:spPr>
          <a:xfrm>
            <a:off x="3810000" y="2514600"/>
            <a:ext cx="5181600" cy="2862322"/>
          </a:xfrm>
          <a:prstGeom prst="rect">
            <a:avLst/>
          </a:prstGeom>
          <a:noFill/>
        </p:spPr>
        <p:txBody>
          <a:bodyPr wrap="square" rtlCol="0">
            <a:spAutoFit/>
          </a:bodyPr>
          <a:lstStyle/>
          <a:p>
            <a:r>
              <a:rPr lang="en-US" b="1" dirty="0" smtClean="0"/>
              <a:t>School of Mines and Engineering </a:t>
            </a:r>
            <a:r>
              <a:rPr lang="en-US" dirty="0" smtClean="0"/>
              <a:t>(1128):</a:t>
            </a:r>
          </a:p>
          <a:p>
            <a:endParaRPr lang="en-US" dirty="0" smtClean="0"/>
          </a:p>
          <a:p>
            <a:r>
              <a:rPr lang="en-US" dirty="0" smtClean="0"/>
              <a:t>	</a:t>
            </a:r>
            <a:r>
              <a:rPr lang="en-US" dirty="0" smtClean="0">
                <a:solidFill>
                  <a:srgbClr val="0000FF"/>
                </a:solidFill>
              </a:rPr>
              <a:t>Electrical Engineering </a:t>
            </a:r>
            <a:r>
              <a:rPr lang="en-US" dirty="0" smtClean="0"/>
              <a:t>(84)</a:t>
            </a:r>
          </a:p>
          <a:p>
            <a:r>
              <a:rPr lang="en-US" dirty="0" smtClean="0"/>
              <a:t>	</a:t>
            </a:r>
            <a:r>
              <a:rPr lang="en-US" dirty="0" smtClean="0">
                <a:solidFill>
                  <a:srgbClr val="0000FF"/>
                </a:solidFill>
              </a:rPr>
              <a:t>Environmental Engineering </a:t>
            </a:r>
            <a:r>
              <a:rPr lang="en-US" dirty="0" smtClean="0"/>
              <a:t>(79)</a:t>
            </a:r>
          </a:p>
          <a:p>
            <a:r>
              <a:rPr lang="en-US" dirty="0" smtClean="0"/>
              <a:t>	</a:t>
            </a:r>
            <a:r>
              <a:rPr lang="en-US" dirty="0" smtClean="0">
                <a:solidFill>
                  <a:srgbClr val="0000FF"/>
                </a:solidFill>
              </a:rPr>
              <a:t>General Engineering </a:t>
            </a:r>
            <a:r>
              <a:rPr lang="en-US" dirty="0" smtClean="0"/>
              <a:t>(288)</a:t>
            </a:r>
          </a:p>
          <a:p>
            <a:r>
              <a:rPr lang="en-US" dirty="0" smtClean="0"/>
              <a:t>	</a:t>
            </a:r>
            <a:r>
              <a:rPr lang="en-US" dirty="0" smtClean="0">
                <a:solidFill>
                  <a:srgbClr val="0000FF"/>
                </a:solidFill>
              </a:rPr>
              <a:t>Geological Engineering </a:t>
            </a:r>
            <a:r>
              <a:rPr lang="en-US" dirty="0" smtClean="0"/>
              <a:t>(46)</a:t>
            </a:r>
          </a:p>
          <a:p>
            <a:r>
              <a:rPr lang="en-US" dirty="0" smtClean="0"/>
              <a:t>	</a:t>
            </a:r>
            <a:r>
              <a:rPr lang="en-US" dirty="0" smtClean="0">
                <a:solidFill>
                  <a:srgbClr val="0000FF"/>
                </a:solidFill>
              </a:rPr>
              <a:t>Geophysical Engineering </a:t>
            </a:r>
            <a:r>
              <a:rPr lang="en-US" dirty="0" smtClean="0"/>
              <a:t>(14)</a:t>
            </a:r>
          </a:p>
          <a:p>
            <a:r>
              <a:rPr lang="en-US" dirty="0" smtClean="0"/>
              <a:t>	</a:t>
            </a:r>
            <a:r>
              <a:rPr lang="en-US" dirty="0" smtClean="0">
                <a:solidFill>
                  <a:srgbClr val="0000FF"/>
                </a:solidFill>
              </a:rPr>
              <a:t>Metallurgical &amp; Materials Engineering </a:t>
            </a:r>
            <a:r>
              <a:rPr lang="en-US" dirty="0" smtClean="0"/>
              <a:t>(49)</a:t>
            </a:r>
          </a:p>
          <a:p>
            <a:r>
              <a:rPr lang="en-US" dirty="0" smtClean="0"/>
              <a:t>	</a:t>
            </a:r>
            <a:r>
              <a:rPr lang="en-US" dirty="0" smtClean="0">
                <a:solidFill>
                  <a:srgbClr val="0000FF"/>
                </a:solidFill>
              </a:rPr>
              <a:t>Mining Engineering </a:t>
            </a:r>
            <a:r>
              <a:rPr lang="en-US" dirty="0" smtClean="0"/>
              <a:t>(69)</a:t>
            </a:r>
          </a:p>
          <a:p>
            <a:r>
              <a:rPr lang="en-US" dirty="0" smtClean="0"/>
              <a:t>	</a:t>
            </a:r>
            <a:r>
              <a:rPr lang="en-US" dirty="0" smtClean="0">
                <a:solidFill>
                  <a:srgbClr val="0000FF"/>
                </a:solidFill>
              </a:rPr>
              <a:t>Petroleum Engineering </a:t>
            </a:r>
            <a:r>
              <a:rPr lang="en-US" dirty="0" smtClean="0"/>
              <a:t>(317)</a:t>
            </a:r>
            <a:endParaRPr lang="en-US" dirty="0"/>
          </a:p>
        </p:txBody>
      </p:sp>
      <p:sp>
        <p:nvSpPr>
          <p:cNvPr id="5" name="TextBox 4"/>
          <p:cNvSpPr txBox="1"/>
          <p:nvPr/>
        </p:nvSpPr>
        <p:spPr>
          <a:xfrm>
            <a:off x="228600" y="5334000"/>
            <a:ext cx="8763000" cy="1200329"/>
          </a:xfrm>
          <a:prstGeom prst="rect">
            <a:avLst/>
          </a:prstGeom>
          <a:noFill/>
        </p:spPr>
        <p:txBody>
          <a:bodyPr wrap="square" rtlCol="0">
            <a:spAutoFit/>
          </a:bodyPr>
          <a:lstStyle/>
          <a:p>
            <a:r>
              <a:rPr lang="en-US" b="1" dirty="0" smtClean="0"/>
              <a:t>Accreditation</a:t>
            </a:r>
            <a:r>
              <a:rPr lang="en-US" dirty="0" smtClean="0"/>
              <a:t>:</a:t>
            </a:r>
          </a:p>
          <a:p>
            <a:pPr lvl="1">
              <a:buFont typeface="Arial" pitchFamily="34" charset="0"/>
              <a:buChar char="•"/>
            </a:pPr>
            <a:r>
              <a:rPr lang="en-US" dirty="0" smtClean="0"/>
              <a:t>  Northwest Commission on Colleges and Universities (all of Montana Tech)</a:t>
            </a:r>
          </a:p>
          <a:p>
            <a:pPr lvl="1">
              <a:buFont typeface="Arial" pitchFamily="34" charset="0"/>
              <a:buChar char="•"/>
            </a:pPr>
            <a:r>
              <a:rPr lang="en-US" dirty="0" smtClean="0"/>
              <a:t>  Accreditation Board of Engineering &amp; Technology (all engineering programs &amp; CS)</a:t>
            </a:r>
          </a:p>
          <a:p>
            <a:pPr lvl="1">
              <a:buFont typeface="Arial" pitchFamily="34" charset="0"/>
              <a:buChar char="•"/>
            </a:pPr>
            <a:r>
              <a:rPr lang="en-US" dirty="0" smtClean="0"/>
              <a:t>  Chemistry program (certified by the American Chemical Society)</a:t>
            </a:r>
            <a:endParaRPr lang="en-US" dirty="0"/>
          </a:p>
        </p:txBody>
      </p:sp>
      <p:sp>
        <p:nvSpPr>
          <p:cNvPr id="6" name="TextBox 5"/>
          <p:cNvSpPr txBox="1"/>
          <p:nvPr/>
        </p:nvSpPr>
        <p:spPr>
          <a:xfrm>
            <a:off x="163286" y="1447800"/>
            <a:ext cx="8534400" cy="646331"/>
          </a:xfrm>
          <a:prstGeom prst="rect">
            <a:avLst/>
          </a:prstGeom>
          <a:noFill/>
        </p:spPr>
        <p:txBody>
          <a:bodyPr wrap="square" rtlCol="0">
            <a:spAutoFit/>
          </a:bodyPr>
          <a:lstStyle/>
          <a:p>
            <a:r>
              <a:rPr lang="en-US" dirty="0" smtClean="0"/>
              <a:t>2077 students in 4 year programs (North Campus)</a:t>
            </a:r>
          </a:p>
          <a:p>
            <a:r>
              <a:rPr lang="en-US" dirty="0" smtClean="0"/>
              <a:t>  726 students in 2 year programs (College of Technology on the South Campus)</a:t>
            </a:r>
          </a:p>
        </p:txBody>
      </p:sp>
      <p:sp>
        <p:nvSpPr>
          <p:cNvPr id="7" name="Slide Number Placeholder 6"/>
          <p:cNvSpPr>
            <a:spLocks noGrp="1"/>
          </p:cNvSpPr>
          <p:nvPr>
            <p:ph type="sldNum" sz="quarter" idx="12"/>
          </p:nvPr>
        </p:nvSpPr>
        <p:spPr/>
        <p:txBody>
          <a:bodyPr/>
          <a:lstStyle/>
          <a:p>
            <a:fld id="{EFAC3673-FF51-4F30-981E-B6DB7617408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1754326"/>
          </a:xfrm>
          <a:prstGeom prst="rect">
            <a:avLst/>
          </a:prstGeom>
          <a:noFill/>
        </p:spPr>
        <p:txBody>
          <a:bodyPr wrap="square" rtlCol="0">
            <a:spAutoFit/>
          </a:bodyPr>
          <a:lstStyle/>
          <a:p>
            <a:pPr algn="ctr"/>
            <a:r>
              <a:rPr lang="en-US" b="1" dirty="0" smtClean="0"/>
              <a:t>Monitoring of Academic Performance</a:t>
            </a:r>
          </a:p>
          <a:p>
            <a:endParaRPr lang="en-US" dirty="0" smtClean="0"/>
          </a:p>
          <a:p>
            <a:r>
              <a:rPr lang="en-US" dirty="0" smtClean="0"/>
              <a:t>Because the early recognition of poor academic performance and the early application of corrective strategies is positively correlated with the ultimate academic success of the students, the PIs on this grant actively monitored the academic performance of the Montana Minds’ scholars: </a:t>
            </a:r>
            <a:endParaRPr lang="en-US" dirty="0"/>
          </a:p>
        </p:txBody>
      </p:sp>
      <p:sp>
        <p:nvSpPr>
          <p:cNvPr id="3" name="TextBox 2"/>
          <p:cNvSpPr txBox="1"/>
          <p:nvPr/>
        </p:nvSpPr>
        <p:spPr>
          <a:xfrm>
            <a:off x="304800" y="2362200"/>
            <a:ext cx="8229600" cy="646331"/>
          </a:xfrm>
          <a:prstGeom prst="rect">
            <a:avLst/>
          </a:prstGeom>
          <a:noFill/>
        </p:spPr>
        <p:txBody>
          <a:bodyPr wrap="square" rtlCol="0">
            <a:spAutoFit/>
          </a:bodyPr>
          <a:lstStyle/>
          <a:p>
            <a:pPr>
              <a:buFont typeface="Arial" pitchFamily="34" charset="0"/>
              <a:buChar char="•"/>
            </a:pPr>
            <a:r>
              <a:rPr lang="en-US" dirty="0" smtClean="0"/>
              <a:t>  Grades for Montana Minds’ scholars on the first exams in their common learning </a:t>
            </a:r>
          </a:p>
          <a:p>
            <a:r>
              <a:rPr lang="en-US" dirty="0" smtClean="0"/>
              <a:t>   community courses were monitored for early signs of academic difficulty.</a:t>
            </a:r>
            <a:endParaRPr lang="en-US" dirty="0"/>
          </a:p>
        </p:txBody>
      </p:sp>
      <p:sp>
        <p:nvSpPr>
          <p:cNvPr id="6" name="TextBox 5"/>
          <p:cNvSpPr txBox="1"/>
          <p:nvPr/>
        </p:nvSpPr>
        <p:spPr>
          <a:xfrm>
            <a:off x="301841" y="3096087"/>
            <a:ext cx="8229600" cy="646331"/>
          </a:xfrm>
          <a:prstGeom prst="rect">
            <a:avLst/>
          </a:prstGeom>
          <a:noFill/>
        </p:spPr>
        <p:txBody>
          <a:bodyPr wrap="square" rtlCol="0">
            <a:spAutoFit/>
          </a:bodyPr>
          <a:lstStyle/>
          <a:p>
            <a:pPr>
              <a:buFont typeface="Arial" pitchFamily="34" charset="0"/>
              <a:buChar char="•"/>
            </a:pPr>
            <a:r>
              <a:rPr lang="en-US" dirty="0" smtClean="0"/>
              <a:t>  Mid-Term grades for Montana Minds’ scholars were also reviewed for indications </a:t>
            </a:r>
          </a:p>
          <a:p>
            <a:r>
              <a:rPr lang="en-US" dirty="0" smtClean="0"/>
              <a:t>   that the scholars might be in academic trouble.</a:t>
            </a:r>
            <a:endParaRPr lang="en-US" dirty="0"/>
          </a:p>
        </p:txBody>
      </p:sp>
      <p:sp>
        <p:nvSpPr>
          <p:cNvPr id="7" name="TextBox 6"/>
          <p:cNvSpPr txBox="1"/>
          <p:nvPr/>
        </p:nvSpPr>
        <p:spPr>
          <a:xfrm>
            <a:off x="299622" y="3821097"/>
            <a:ext cx="8229600" cy="923330"/>
          </a:xfrm>
          <a:prstGeom prst="rect">
            <a:avLst/>
          </a:prstGeom>
          <a:noFill/>
        </p:spPr>
        <p:txBody>
          <a:bodyPr wrap="square" rtlCol="0">
            <a:spAutoFit/>
          </a:bodyPr>
          <a:lstStyle/>
          <a:p>
            <a:pPr>
              <a:buFont typeface="Arial" pitchFamily="34" charset="0"/>
              <a:buChar char="•"/>
            </a:pPr>
            <a:r>
              <a:rPr lang="en-US" dirty="0" smtClean="0"/>
              <a:t>  Both the mentor / tutors and the scholar’s academic advisors had been cautioned to </a:t>
            </a:r>
          </a:p>
          <a:p>
            <a:r>
              <a:rPr lang="en-US" dirty="0" smtClean="0"/>
              <a:t>   watch for early signs of poor academic performance and to notify the PIs and </a:t>
            </a:r>
          </a:p>
          <a:p>
            <a:r>
              <a:rPr lang="en-US" dirty="0" smtClean="0"/>
              <a:t>   intervene (in the case of the academic advisors)</a:t>
            </a:r>
          </a:p>
        </p:txBody>
      </p:sp>
      <p:sp>
        <p:nvSpPr>
          <p:cNvPr id="8" name="TextBox 7"/>
          <p:cNvSpPr txBox="1"/>
          <p:nvPr/>
        </p:nvSpPr>
        <p:spPr>
          <a:xfrm>
            <a:off x="304800" y="4800600"/>
            <a:ext cx="8229600" cy="646331"/>
          </a:xfrm>
          <a:prstGeom prst="rect">
            <a:avLst/>
          </a:prstGeom>
          <a:noFill/>
        </p:spPr>
        <p:txBody>
          <a:bodyPr wrap="square" rtlCol="0">
            <a:spAutoFit/>
          </a:bodyPr>
          <a:lstStyle/>
          <a:p>
            <a:pPr>
              <a:buFont typeface="Arial" pitchFamily="34" charset="0"/>
              <a:buChar char="•"/>
            </a:pPr>
            <a:r>
              <a:rPr lang="en-US" dirty="0" smtClean="0"/>
              <a:t>  Ultimately the scholar’s end of the semester academic transcript recorded the final </a:t>
            </a:r>
          </a:p>
          <a:p>
            <a:r>
              <a:rPr lang="en-US" dirty="0" smtClean="0"/>
              <a:t>   chapter on the scholar’s academic success.</a:t>
            </a:r>
            <a:endParaRPr lang="en-US" dirty="0"/>
          </a:p>
        </p:txBody>
      </p:sp>
      <p:sp>
        <p:nvSpPr>
          <p:cNvPr id="4" name="Slide Number Placeholder 3"/>
          <p:cNvSpPr>
            <a:spLocks noGrp="1"/>
          </p:cNvSpPr>
          <p:nvPr>
            <p:ph type="sldNum" sz="quarter" idx="12"/>
          </p:nvPr>
        </p:nvSpPr>
        <p:spPr/>
        <p:txBody>
          <a:bodyPr/>
          <a:lstStyle/>
          <a:p>
            <a:fld id="{EFAC3673-FF51-4F30-981E-B6DB7617408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2031325"/>
          </a:xfrm>
          <a:prstGeom prst="rect">
            <a:avLst/>
          </a:prstGeom>
          <a:noFill/>
        </p:spPr>
        <p:txBody>
          <a:bodyPr wrap="square" rtlCol="0">
            <a:spAutoFit/>
          </a:bodyPr>
          <a:lstStyle/>
          <a:p>
            <a:pPr algn="ctr"/>
            <a:r>
              <a:rPr lang="en-US" b="1" dirty="0" smtClean="0"/>
              <a:t>Intrusive Advising</a:t>
            </a:r>
          </a:p>
          <a:p>
            <a:endParaRPr lang="en-US" dirty="0" smtClean="0"/>
          </a:p>
          <a:p>
            <a:r>
              <a:rPr lang="en-US" dirty="0" smtClean="0"/>
              <a:t>Students, particularly 1</a:t>
            </a:r>
            <a:r>
              <a:rPr lang="en-US" baseline="30000" dirty="0" smtClean="0"/>
              <a:t>st</a:t>
            </a:r>
            <a:r>
              <a:rPr lang="en-US" dirty="0" smtClean="0"/>
              <a:t> and 2</a:t>
            </a:r>
            <a:r>
              <a:rPr lang="en-US" baseline="30000" dirty="0" smtClean="0"/>
              <a:t>nd</a:t>
            </a:r>
            <a:r>
              <a:rPr lang="en-US" dirty="0" smtClean="0"/>
              <a:t> year students, often do not recognize the early signs of academic trouble.  Even if they recognize that they are venturing into academic hot water, they also often do not acknowledge it.  Finally, even if they both recognize and acknowledge their academic problems they do not, either through lack of inertia or of the knowledge of what to do, necessarily act to correct these problems.</a:t>
            </a:r>
          </a:p>
        </p:txBody>
      </p:sp>
      <p:sp>
        <p:nvSpPr>
          <p:cNvPr id="3" name="TextBox 2"/>
          <p:cNvSpPr txBox="1"/>
          <p:nvPr/>
        </p:nvSpPr>
        <p:spPr>
          <a:xfrm>
            <a:off x="240436" y="2374777"/>
            <a:ext cx="8534400" cy="1477328"/>
          </a:xfrm>
          <a:prstGeom prst="rect">
            <a:avLst/>
          </a:prstGeom>
          <a:noFill/>
        </p:spPr>
        <p:txBody>
          <a:bodyPr wrap="square" rtlCol="0">
            <a:spAutoFit/>
          </a:bodyPr>
          <a:lstStyle/>
          <a:p>
            <a:r>
              <a:rPr lang="en-US" dirty="0" smtClean="0"/>
              <a:t>For all of these reasons:</a:t>
            </a:r>
          </a:p>
          <a:p>
            <a:endParaRPr lang="en-US" dirty="0" smtClean="0"/>
          </a:p>
          <a:p>
            <a:pPr>
              <a:buFont typeface="Arial" pitchFamily="34" charset="0"/>
              <a:buChar char="•"/>
            </a:pPr>
            <a:r>
              <a:rPr lang="en-US" dirty="0" smtClean="0"/>
              <a:t>  The mentor / tutors were instructed to look for early signs that the Montana Minds’ </a:t>
            </a:r>
          </a:p>
          <a:p>
            <a:r>
              <a:rPr lang="en-US" dirty="0" smtClean="0"/>
              <a:t>    scholars were having difficulty with their courses and report this information to the   </a:t>
            </a:r>
          </a:p>
          <a:p>
            <a:r>
              <a:rPr lang="en-US" dirty="0" smtClean="0"/>
              <a:t>    grant’s PIs.</a:t>
            </a:r>
          </a:p>
        </p:txBody>
      </p:sp>
      <p:sp>
        <p:nvSpPr>
          <p:cNvPr id="4" name="TextBox 3"/>
          <p:cNvSpPr txBox="1"/>
          <p:nvPr/>
        </p:nvSpPr>
        <p:spPr>
          <a:xfrm>
            <a:off x="241917" y="4021584"/>
            <a:ext cx="8610600" cy="1200329"/>
          </a:xfrm>
          <a:prstGeom prst="rect">
            <a:avLst/>
          </a:prstGeom>
          <a:noFill/>
        </p:spPr>
        <p:txBody>
          <a:bodyPr wrap="square" rtlCol="0">
            <a:spAutoFit/>
          </a:bodyPr>
          <a:lstStyle/>
          <a:p>
            <a:pPr>
              <a:buFont typeface="Arial" pitchFamily="34" charset="0"/>
              <a:buChar char="•"/>
            </a:pPr>
            <a:r>
              <a:rPr lang="en-US" dirty="0" smtClean="0"/>
              <a:t>  If either mentor / tutor feedback, or early exam or mid-term grades indicated that a </a:t>
            </a:r>
          </a:p>
          <a:p>
            <a:r>
              <a:rPr lang="en-US" dirty="0" smtClean="0"/>
              <a:t>   scholar was in trouble in one or more of his/her courses, that scholar was sent a   </a:t>
            </a:r>
          </a:p>
          <a:p>
            <a:r>
              <a:rPr lang="en-US" dirty="0" smtClean="0"/>
              <a:t>   letter / e-mail strongly recommending a series of actions that they could / should  </a:t>
            </a:r>
          </a:p>
          <a:p>
            <a:r>
              <a:rPr lang="en-US" dirty="0" smtClean="0"/>
              <a:t>   undertake in order to get on track academically and avoid jeopardizing their scholarship.</a:t>
            </a:r>
          </a:p>
        </p:txBody>
      </p:sp>
      <p:sp>
        <p:nvSpPr>
          <p:cNvPr id="5" name="TextBox 4"/>
          <p:cNvSpPr txBox="1"/>
          <p:nvPr/>
        </p:nvSpPr>
        <p:spPr>
          <a:xfrm>
            <a:off x="228600" y="5410200"/>
            <a:ext cx="8686800" cy="1200329"/>
          </a:xfrm>
          <a:prstGeom prst="rect">
            <a:avLst/>
          </a:prstGeom>
          <a:noFill/>
        </p:spPr>
        <p:txBody>
          <a:bodyPr wrap="square" rtlCol="0">
            <a:spAutoFit/>
          </a:bodyPr>
          <a:lstStyle/>
          <a:p>
            <a:pPr>
              <a:buFont typeface="Arial" pitchFamily="34" charset="0"/>
              <a:buChar char="•"/>
            </a:pPr>
            <a:r>
              <a:rPr lang="en-US" dirty="0" smtClean="0"/>
              <a:t>  The scholar’s academic advisors were copied in on this letter and encouraged to contact </a:t>
            </a:r>
          </a:p>
          <a:p>
            <a:r>
              <a:rPr lang="en-US" dirty="0" smtClean="0"/>
              <a:t>    the student to set up an appointment to discuss how the student was doing and to    </a:t>
            </a:r>
          </a:p>
          <a:p>
            <a:r>
              <a:rPr lang="en-US" dirty="0" smtClean="0"/>
              <a:t>    reinforce strategies for improving.</a:t>
            </a:r>
          </a:p>
          <a:p>
            <a:endParaRPr lang="en-US" dirty="0"/>
          </a:p>
        </p:txBody>
      </p:sp>
      <p:sp>
        <p:nvSpPr>
          <p:cNvPr id="6" name="Slide Number Placeholder 5"/>
          <p:cNvSpPr>
            <a:spLocks noGrp="1"/>
          </p:cNvSpPr>
          <p:nvPr>
            <p:ph type="sldNum" sz="quarter" idx="12"/>
          </p:nvPr>
        </p:nvSpPr>
        <p:spPr/>
        <p:txBody>
          <a:bodyPr/>
          <a:lstStyle/>
          <a:p>
            <a:fld id="{EFAC3673-FF51-4F30-981E-B6DB7617408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839200" cy="369332"/>
          </a:xfrm>
          <a:prstGeom prst="rect">
            <a:avLst/>
          </a:prstGeom>
          <a:noFill/>
        </p:spPr>
        <p:txBody>
          <a:bodyPr wrap="square" rtlCol="0">
            <a:spAutoFit/>
          </a:bodyPr>
          <a:lstStyle/>
          <a:p>
            <a:pPr lvl="0" algn="ctr"/>
            <a:r>
              <a:rPr lang="en-US" b="1" dirty="0" smtClean="0"/>
              <a:t>Advice Given to Students to Help Them Improve Their Grades</a:t>
            </a:r>
          </a:p>
        </p:txBody>
      </p:sp>
      <p:sp>
        <p:nvSpPr>
          <p:cNvPr id="6" name="TextBox 5"/>
          <p:cNvSpPr txBox="1"/>
          <p:nvPr/>
        </p:nvSpPr>
        <p:spPr>
          <a:xfrm>
            <a:off x="306309" y="2091350"/>
            <a:ext cx="8534400" cy="369332"/>
          </a:xfrm>
          <a:prstGeom prst="rect">
            <a:avLst/>
          </a:prstGeom>
          <a:noFill/>
        </p:spPr>
        <p:txBody>
          <a:bodyPr wrap="square" rtlCol="0">
            <a:spAutoFit/>
          </a:bodyPr>
          <a:lstStyle/>
          <a:p>
            <a:pPr lvl="0">
              <a:buFont typeface="Arial" pitchFamily="34" charset="0"/>
              <a:buChar char="•"/>
            </a:pPr>
            <a:r>
              <a:rPr lang="en-US" dirty="0" smtClean="0"/>
              <a:t>  Go see your instructor. </a:t>
            </a:r>
          </a:p>
        </p:txBody>
      </p:sp>
      <p:sp>
        <p:nvSpPr>
          <p:cNvPr id="7" name="TextBox 6"/>
          <p:cNvSpPr txBox="1"/>
          <p:nvPr/>
        </p:nvSpPr>
        <p:spPr>
          <a:xfrm>
            <a:off x="319889" y="932507"/>
            <a:ext cx="8534400" cy="369332"/>
          </a:xfrm>
          <a:prstGeom prst="rect">
            <a:avLst/>
          </a:prstGeom>
          <a:noFill/>
        </p:spPr>
        <p:txBody>
          <a:bodyPr wrap="square" rtlCol="0">
            <a:spAutoFit/>
          </a:bodyPr>
          <a:lstStyle/>
          <a:p>
            <a:pPr lvl="0">
              <a:buFont typeface="Arial" pitchFamily="34" charset="0"/>
              <a:buChar char="•"/>
            </a:pPr>
            <a:r>
              <a:rPr lang="en-US" dirty="0" smtClean="0"/>
              <a:t>  Go to class. </a:t>
            </a:r>
          </a:p>
        </p:txBody>
      </p:sp>
      <p:sp>
        <p:nvSpPr>
          <p:cNvPr id="8" name="TextBox 7"/>
          <p:cNvSpPr txBox="1"/>
          <p:nvPr/>
        </p:nvSpPr>
        <p:spPr>
          <a:xfrm>
            <a:off x="304800" y="1371600"/>
            <a:ext cx="8686800" cy="646331"/>
          </a:xfrm>
          <a:prstGeom prst="rect">
            <a:avLst/>
          </a:prstGeom>
          <a:noFill/>
        </p:spPr>
        <p:txBody>
          <a:bodyPr wrap="square" rtlCol="0">
            <a:spAutoFit/>
          </a:bodyPr>
          <a:lstStyle/>
          <a:p>
            <a:pPr lvl="0">
              <a:buFont typeface="Arial" pitchFamily="34" charset="0"/>
              <a:buChar char="•"/>
            </a:pPr>
            <a:r>
              <a:rPr lang="en-US" dirty="0" smtClean="0"/>
              <a:t>  Work on the homework problems far enough ahead of when they are due so that if you </a:t>
            </a:r>
          </a:p>
          <a:p>
            <a:pPr lvl="0"/>
            <a:r>
              <a:rPr lang="en-US" dirty="0" smtClean="0"/>
              <a:t>    are having trouble with them you have time to seek help understanding how to do them.  </a:t>
            </a:r>
          </a:p>
        </p:txBody>
      </p:sp>
      <p:sp>
        <p:nvSpPr>
          <p:cNvPr id="9" name="TextBox 8"/>
          <p:cNvSpPr txBox="1"/>
          <p:nvPr/>
        </p:nvSpPr>
        <p:spPr>
          <a:xfrm>
            <a:off x="304800" y="2590800"/>
            <a:ext cx="8534400" cy="369332"/>
          </a:xfrm>
          <a:prstGeom prst="rect">
            <a:avLst/>
          </a:prstGeom>
          <a:noFill/>
        </p:spPr>
        <p:txBody>
          <a:bodyPr wrap="square" rtlCol="0">
            <a:spAutoFit/>
          </a:bodyPr>
          <a:lstStyle/>
          <a:p>
            <a:pPr lvl="0">
              <a:buFont typeface="Arial" pitchFamily="34" charset="0"/>
              <a:buChar char="•"/>
            </a:pPr>
            <a:r>
              <a:rPr lang="en-US" dirty="0" smtClean="0"/>
              <a:t>  Make use of the Montana Minds’ mentor / tutors. </a:t>
            </a:r>
          </a:p>
        </p:txBody>
      </p:sp>
      <p:sp>
        <p:nvSpPr>
          <p:cNvPr id="11" name="TextBox 10"/>
          <p:cNvSpPr txBox="1"/>
          <p:nvPr/>
        </p:nvSpPr>
        <p:spPr>
          <a:xfrm>
            <a:off x="310718" y="3636146"/>
            <a:ext cx="8534400" cy="646331"/>
          </a:xfrm>
          <a:prstGeom prst="rect">
            <a:avLst/>
          </a:prstGeom>
          <a:noFill/>
        </p:spPr>
        <p:txBody>
          <a:bodyPr wrap="square" rtlCol="0">
            <a:spAutoFit/>
          </a:bodyPr>
          <a:lstStyle/>
          <a:p>
            <a:pPr lvl="0">
              <a:buFont typeface="Arial" pitchFamily="34" charset="0"/>
              <a:buChar char="•"/>
            </a:pPr>
            <a:r>
              <a:rPr lang="en-US" dirty="0" smtClean="0"/>
              <a:t>  Increase your study time (the “rule of thumb” is 2-3 hours of outside of class study for </a:t>
            </a:r>
          </a:p>
          <a:p>
            <a:pPr lvl="0"/>
            <a:r>
              <a:rPr lang="en-US" dirty="0" smtClean="0"/>
              <a:t>   every hour spent in class). </a:t>
            </a:r>
          </a:p>
        </p:txBody>
      </p:sp>
      <p:sp>
        <p:nvSpPr>
          <p:cNvPr id="13" name="TextBox 12"/>
          <p:cNvSpPr txBox="1"/>
          <p:nvPr/>
        </p:nvSpPr>
        <p:spPr>
          <a:xfrm>
            <a:off x="331433" y="4426999"/>
            <a:ext cx="8534400" cy="369332"/>
          </a:xfrm>
          <a:prstGeom prst="rect">
            <a:avLst/>
          </a:prstGeom>
          <a:noFill/>
        </p:spPr>
        <p:txBody>
          <a:bodyPr wrap="square" rtlCol="0">
            <a:spAutoFit/>
          </a:bodyPr>
          <a:lstStyle/>
          <a:p>
            <a:pPr lvl="0">
              <a:buFont typeface="Arial" pitchFamily="34" charset="0"/>
              <a:buChar char="•"/>
            </a:pPr>
            <a:r>
              <a:rPr lang="en-US" dirty="0" smtClean="0"/>
              <a:t>  Form study groups. </a:t>
            </a:r>
          </a:p>
        </p:txBody>
      </p:sp>
      <p:sp>
        <p:nvSpPr>
          <p:cNvPr id="14" name="TextBox 13"/>
          <p:cNvSpPr txBox="1"/>
          <p:nvPr/>
        </p:nvSpPr>
        <p:spPr>
          <a:xfrm>
            <a:off x="343270" y="4954481"/>
            <a:ext cx="8534400" cy="646331"/>
          </a:xfrm>
          <a:prstGeom prst="rect">
            <a:avLst/>
          </a:prstGeom>
          <a:noFill/>
        </p:spPr>
        <p:txBody>
          <a:bodyPr wrap="square" rtlCol="0">
            <a:spAutoFit/>
          </a:bodyPr>
          <a:lstStyle/>
          <a:p>
            <a:pPr lvl="0">
              <a:buFont typeface="Arial" pitchFamily="34" charset="0"/>
              <a:buChar char="•"/>
            </a:pPr>
            <a:r>
              <a:rPr lang="en-US" dirty="0" smtClean="0"/>
              <a:t>  Study, either by yourself or with your group, in the Montana Minds’ tutor room, where, </a:t>
            </a:r>
          </a:p>
          <a:p>
            <a:pPr lvl="0"/>
            <a:r>
              <a:rPr lang="en-US" dirty="0" smtClean="0"/>
              <a:t>   when you have a question, a tutor is readily available. </a:t>
            </a:r>
          </a:p>
        </p:txBody>
      </p:sp>
      <p:sp>
        <p:nvSpPr>
          <p:cNvPr id="15" name="TextBox 14"/>
          <p:cNvSpPr txBox="1"/>
          <p:nvPr/>
        </p:nvSpPr>
        <p:spPr>
          <a:xfrm>
            <a:off x="293914" y="3124200"/>
            <a:ext cx="8534400" cy="369332"/>
          </a:xfrm>
          <a:prstGeom prst="rect">
            <a:avLst/>
          </a:prstGeom>
          <a:noFill/>
        </p:spPr>
        <p:txBody>
          <a:bodyPr wrap="square" rtlCol="0">
            <a:spAutoFit/>
          </a:bodyPr>
          <a:lstStyle/>
          <a:p>
            <a:pPr lvl="0">
              <a:buFont typeface="Arial" pitchFamily="34" charset="0"/>
              <a:buChar char="•"/>
            </a:pPr>
            <a:r>
              <a:rPr lang="en-US" dirty="0" smtClean="0"/>
              <a:t>  Make use of the Montana Tech Learning Center tutors. </a:t>
            </a:r>
          </a:p>
        </p:txBody>
      </p:sp>
      <p:sp>
        <p:nvSpPr>
          <p:cNvPr id="2" name="Slide Number Placeholder 1"/>
          <p:cNvSpPr>
            <a:spLocks noGrp="1"/>
          </p:cNvSpPr>
          <p:nvPr>
            <p:ph type="sldNum" sz="quarter" idx="12"/>
          </p:nvPr>
        </p:nvSpPr>
        <p:spPr/>
        <p:txBody>
          <a:bodyPr/>
          <a:lstStyle/>
          <a:p>
            <a:fld id="{EFAC3673-FF51-4F30-981E-B6DB7617408B}"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1200329"/>
          </a:xfrm>
          <a:prstGeom prst="rect">
            <a:avLst/>
          </a:prstGeom>
          <a:noFill/>
        </p:spPr>
        <p:txBody>
          <a:bodyPr wrap="square" rtlCol="0">
            <a:spAutoFit/>
          </a:bodyPr>
          <a:lstStyle/>
          <a:p>
            <a:pPr algn="ctr"/>
            <a:r>
              <a:rPr lang="en-US" b="1" dirty="0" smtClean="0"/>
              <a:t>Good Standing</a:t>
            </a:r>
          </a:p>
          <a:p>
            <a:endParaRPr lang="en-US" dirty="0" smtClean="0"/>
          </a:p>
          <a:p>
            <a:r>
              <a:rPr lang="en-US" dirty="0" smtClean="0"/>
              <a:t>For a student to remain in good standing with respect to the continuance of their Montana Minds’ scholarship, they must:</a:t>
            </a:r>
          </a:p>
        </p:txBody>
      </p:sp>
      <p:sp>
        <p:nvSpPr>
          <p:cNvPr id="3" name="TextBox 2"/>
          <p:cNvSpPr txBox="1"/>
          <p:nvPr/>
        </p:nvSpPr>
        <p:spPr>
          <a:xfrm>
            <a:off x="152400" y="2895600"/>
            <a:ext cx="8763000" cy="2308324"/>
          </a:xfrm>
          <a:prstGeom prst="rect">
            <a:avLst/>
          </a:prstGeom>
          <a:noFill/>
        </p:spPr>
        <p:txBody>
          <a:bodyPr wrap="square" rtlCol="0">
            <a:spAutoFit/>
          </a:bodyPr>
          <a:lstStyle/>
          <a:p>
            <a:pPr lvl="1">
              <a:buFont typeface="Arial" pitchFamily="34" charset="0"/>
              <a:buChar char="•"/>
            </a:pPr>
            <a:r>
              <a:rPr lang="en-US" dirty="0" smtClean="0"/>
              <a:t>  maintain:</a:t>
            </a:r>
          </a:p>
          <a:p>
            <a:pPr lvl="1">
              <a:buFont typeface="Arial" pitchFamily="34" charset="0"/>
              <a:buChar char="•"/>
            </a:pPr>
            <a:endParaRPr lang="en-US" dirty="0" smtClean="0"/>
          </a:p>
          <a:p>
            <a:pPr lvl="2">
              <a:buFont typeface="Arial" pitchFamily="34" charset="0"/>
              <a:buChar char="•"/>
            </a:pPr>
            <a:r>
              <a:rPr lang="en-US" dirty="0" smtClean="0"/>
              <a:t>  an overall cumulative B average (GPA of ≥ 2.67) in all of their courses;</a:t>
            </a:r>
          </a:p>
          <a:p>
            <a:pPr lvl="2">
              <a:buFont typeface="Arial" pitchFamily="34" charset="0"/>
              <a:buChar char="•"/>
            </a:pPr>
            <a:endParaRPr lang="en-US" dirty="0" smtClean="0"/>
          </a:p>
          <a:p>
            <a:pPr lvl="2"/>
            <a:r>
              <a:rPr lang="en-US" dirty="0" smtClean="0"/>
              <a:t>and</a:t>
            </a:r>
          </a:p>
          <a:p>
            <a:pPr lvl="2"/>
            <a:endParaRPr lang="en-US" dirty="0" smtClean="0"/>
          </a:p>
          <a:p>
            <a:pPr lvl="2">
              <a:buFont typeface="Arial" pitchFamily="34" charset="0"/>
              <a:buChar char="•"/>
            </a:pPr>
            <a:r>
              <a:rPr lang="en-US" dirty="0" smtClean="0"/>
              <a:t>  a </a:t>
            </a:r>
            <a:r>
              <a:rPr lang="en-US" dirty="0"/>
              <a:t>B average (GPA of ≥ 2.67) in </a:t>
            </a:r>
            <a:r>
              <a:rPr lang="en-US" dirty="0" smtClean="0"/>
              <a:t>all of their STEM courses.  </a:t>
            </a:r>
          </a:p>
          <a:p>
            <a:pPr lvl="1"/>
            <a:r>
              <a:rPr lang="en-US" dirty="0" smtClean="0"/>
              <a:t> </a:t>
            </a:r>
            <a:endParaRPr lang="en-US" dirty="0"/>
          </a:p>
        </p:txBody>
      </p:sp>
      <p:sp>
        <p:nvSpPr>
          <p:cNvPr id="4" name="TextBox 3"/>
          <p:cNvSpPr txBox="1"/>
          <p:nvPr/>
        </p:nvSpPr>
        <p:spPr>
          <a:xfrm>
            <a:off x="167936" y="1873188"/>
            <a:ext cx="8458200" cy="646331"/>
          </a:xfrm>
          <a:prstGeom prst="rect">
            <a:avLst/>
          </a:prstGeom>
          <a:noFill/>
        </p:spPr>
        <p:txBody>
          <a:bodyPr wrap="square" rtlCol="0">
            <a:spAutoFit/>
          </a:bodyPr>
          <a:lstStyle/>
          <a:p>
            <a:pPr lvl="1">
              <a:buFont typeface="Arial" pitchFamily="34" charset="0"/>
              <a:buChar char="•"/>
            </a:pPr>
            <a:r>
              <a:rPr lang="en-US" dirty="0" smtClean="0"/>
              <a:t>  continue to major in one of the five supported STEM majors; biology, chemistry,  </a:t>
            </a:r>
          </a:p>
          <a:p>
            <a:pPr lvl="1"/>
            <a:r>
              <a:rPr lang="en-US" dirty="0" smtClean="0"/>
              <a:t>   computer science, mathematics, or software engineering; and</a:t>
            </a:r>
            <a:endParaRPr lang="en-US" dirty="0"/>
          </a:p>
        </p:txBody>
      </p:sp>
      <p:sp>
        <p:nvSpPr>
          <p:cNvPr id="5" name="Slide Number Placeholder 4"/>
          <p:cNvSpPr>
            <a:spLocks noGrp="1"/>
          </p:cNvSpPr>
          <p:nvPr>
            <p:ph type="sldNum" sz="quarter" idx="12"/>
          </p:nvPr>
        </p:nvSpPr>
        <p:spPr/>
        <p:txBody>
          <a:bodyPr/>
          <a:lstStyle/>
          <a:p>
            <a:fld id="{EFAC3673-FF51-4F30-981E-B6DB7617408B}"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86800" cy="1754326"/>
          </a:xfrm>
          <a:prstGeom prst="rect">
            <a:avLst/>
          </a:prstGeom>
          <a:noFill/>
        </p:spPr>
        <p:txBody>
          <a:bodyPr wrap="square" rtlCol="0">
            <a:spAutoFit/>
          </a:bodyPr>
          <a:lstStyle/>
          <a:p>
            <a:pPr algn="ctr"/>
            <a:r>
              <a:rPr lang="en-US" b="1" dirty="0" smtClean="0"/>
              <a:t>Montana Minds’ Academic Probation</a:t>
            </a:r>
          </a:p>
          <a:p>
            <a:endParaRPr lang="en-US" dirty="0" smtClean="0"/>
          </a:p>
          <a:p>
            <a:r>
              <a:rPr lang="en-US" dirty="0" smtClean="0"/>
              <a:t>Students who failed to maintain the academic standards expected for Montana Minds’ scholars in a given semester were placed on probation with respect to their Montana Minds’ scholarship for the following semester and:</a:t>
            </a:r>
          </a:p>
          <a:p>
            <a:endParaRPr lang="en-US" dirty="0" smtClean="0"/>
          </a:p>
        </p:txBody>
      </p:sp>
      <p:sp>
        <p:nvSpPr>
          <p:cNvPr id="3" name="TextBox 2"/>
          <p:cNvSpPr txBox="1"/>
          <p:nvPr/>
        </p:nvSpPr>
        <p:spPr>
          <a:xfrm>
            <a:off x="304800" y="2057400"/>
            <a:ext cx="8686800" cy="369332"/>
          </a:xfrm>
          <a:prstGeom prst="rect">
            <a:avLst/>
          </a:prstGeom>
          <a:noFill/>
        </p:spPr>
        <p:txBody>
          <a:bodyPr wrap="square" rtlCol="0">
            <a:spAutoFit/>
          </a:bodyPr>
          <a:lstStyle/>
          <a:p>
            <a:pPr lvl="1">
              <a:buFont typeface="Arial" pitchFamily="34" charset="0"/>
              <a:buChar char="•"/>
            </a:pPr>
            <a:r>
              <a:rPr lang="en-US" dirty="0" smtClean="0"/>
              <a:t>  required to meet at least once weekly with a Montana Minds’ student mentor/tutor;</a:t>
            </a:r>
          </a:p>
        </p:txBody>
      </p:sp>
      <p:sp>
        <p:nvSpPr>
          <p:cNvPr id="6" name="TextBox 5"/>
          <p:cNvSpPr txBox="1"/>
          <p:nvPr/>
        </p:nvSpPr>
        <p:spPr>
          <a:xfrm>
            <a:off x="289534" y="2631387"/>
            <a:ext cx="8686800" cy="923330"/>
          </a:xfrm>
          <a:prstGeom prst="rect">
            <a:avLst/>
          </a:prstGeom>
          <a:noFill/>
        </p:spPr>
        <p:txBody>
          <a:bodyPr wrap="square" rtlCol="0">
            <a:spAutoFit/>
          </a:bodyPr>
          <a:lstStyle/>
          <a:p>
            <a:pPr lvl="1">
              <a:buFont typeface="Arial" pitchFamily="34" charset="0"/>
              <a:buChar char="•"/>
            </a:pPr>
            <a:r>
              <a:rPr lang="en-US" dirty="0" smtClean="0"/>
              <a:t>  required to establish a schedule of regular meetings with their academic advisor, who  </a:t>
            </a:r>
          </a:p>
          <a:p>
            <a:pPr lvl="1"/>
            <a:r>
              <a:rPr lang="en-US" dirty="0" smtClean="0"/>
              <a:t>   by design was </a:t>
            </a:r>
            <a:r>
              <a:rPr lang="en-US" dirty="0" err="1" smtClean="0"/>
              <a:t>typicall</a:t>
            </a:r>
            <a:r>
              <a:rPr lang="en-US" dirty="0" smtClean="0"/>
              <a:t> the department head in their major and a senior faculty  </a:t>
            </a:r>
          </a:p>
          <a:p>
            <a:pPr lvl="1"/>
            <a:r>
              <a:rPr lang="en-US" dirty="0"/>
              <a:t> </a:t>
            </a:r>
            <a:r>
              <a:rPr lang="en-US" dirty="0" smtClean="0"/>
              <a:t>  member on this grant;</a:t>
            </a:r>
          </a:p>
        </p:txBody>
      </p:sp>
      <p:sp>
        <p:nvSpPr>
          <p:cNvPr id="7" name="TextBox 6"/>
          <p:cNvSpPr txBox="1"/>
          <p:nvPr/>
        </p:nvSpPr>
        <p:spPr>
          <a:xfrm>
            <a:off x="228600" y="3962400"/>
            <a:ext cx="8686800" cy="923330"/>
          </a:xfrm>
          <a:prstGeom prst="rect">
            <a:avLst/>
          </a:prstGeom>
          <a:noFill/>
        </p:spPr>
        <p:txBody>
          <a:bodyPr wrap="square" rtlCol="0">
            <a:spAutoFit/>
          </a:bodyPr>
          <a:lstStyle/>
          <a:p>
            <a:r>
              <a:rPr lang="en-US" dirty="0" smtClean="0"/>
              <a:t>Students who failed to bring their grades in the probationary semester up to the level expected for Montana Minds’ scholars were interviewed by the PIs and then, depending on circumstances revealed during the interview either:</a:t>
            </a:r>
            <a:endParaRPr lang="en-US" dirty="0"/>
          </a:p>
        </p:txBody>
      </p:sp>
      <p:sp>
        <p:nvSpPr>
          <p:cNvPr id="8" name="TextBox 7"/>
          <p:cNvSpPr txBox="1"/>
          <p:nvPr/>
        </p:nvSpPr>
        <p:spPr>
          <a:xfrm>
            <a:off x="228600" y="5029200"/>
            <a:ext cx="8686800" cy="369332"/>
          </a:xfrm>
          <a:prstGeom prst="rect">
            <a:avLst/>
          </a:prstGeom>
          <a:noFill/>
        </p:spPr>
        <p:txBody>
          <a:bodyPr wrap="square" rtlCol="0">
            <a:spAutoFit/>
          </a:bodyPr>
          <a:lstStyle/>
          <a:p>
            <a:pPr lvl="1">
              <a:buFont typeface="Arial" pitchFamily="34" charset="0"/>
              <a:buChar char="•"/>
            </a:pPr>
            <a:r>
              <a:rPr lang="en-US" dirty="0" smtClean="0"/>
              <a:t>  were continued on probation for another semester;</a:t>
            </a:r>
          </a:p>
        </p:txBody>
      </p:sp>
      <p:sp>
        <p:nvSpPr>
          <p:cNvPr id="9" name="TextBox 8"/>
          <p:cNvSpPr txBox="1"/>
          <p:nvPr/>
        </p:nvSpPr>
        <p:spPr>
          <a:xfrm>
            <a:off x="193829" y="5548544"/>
            <a:ext cx="8458200" cy="923330"/>
          </a:xfrm>
          <a:prstGeom prst="rect">
            <a:avLst/>
          </a:prstGeom>
          <a:noFill/>
        </p:spPr>
        <p:txBody>
          <a:bodyPr wrap="square" rtlCol="0">
            <a:spAutoFit/>
          </a:bodyPr>
          <a:lstStyle/>
          <a:p>
            <a:pPr lvl="1"/>
            <a:r>
              <a:rPr lang="en-US" dirty="0" smtClean="0"/>
              <a:t>or</a:t>
            </a:r>
          </a:p>
          <a:p>
            <a:pPr lvl="1"/>
            <a:endParaRPr lang="en-US" dirty="0" smtClean="0"/>
          </a:p>
          <a:p>
            <a:pPr lvl="1">
              <a:buFont typeface="Arial" pitchFamily="34" charset="0"/>
              <a:buChar char="•"/>
            </a:pPr>
            <a:r>
              <a:rPr lang="en-US" dirty="0" smtClean="0"/>
              <a:t>  forfeited their Montana Minds’ scholarship.</a:t>
            </a:r>
            <a:endParaRPr lang="en-US" dirty="0"/>
          </a:p>
        </p:txBody>
      </p:sp>
      <p:sp>
        <p:nvSpPr>
          <p:cNvPr id="4" name="Slide Number Placeholder 3"/>
          <p:cNvSpPr>
            <a:spLocks noGrp="1"/>
          </p:cNvSpPr>
          <p:nvPr>
            <p:ph type="sldNum" sz="quarter" idx="12"/>
          </p:nvPr>
        </p:nvSpPr>
        <p:spPr/>
        <p:txBody>
          <a:bodyPr/>
          <a:lstStyle/>
          <a:p>
            <a:fld id="{EFAC3673-FF51-4F30-981E-B6DB7617408B}"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534400" cy="381000"/>
          </a:xfrm>
          <a:prstGeom prst="rect">
            <a:avLst/>
          </a:prstGeom>
          <a:noFill/>
        </p:spPr>
        <p:txBody>
          <a:bodyPr wrap="square" rtlCol="0">
            <a:spAutoFit/>
          </a:bodyPr>
          <a:lstStyle/>
          <a:p>
            <a:pPr algn="ctr"/>
            <a:r>
              <a:rPr lang="en-US" b="1" dirty="0" smtClean="0"/>
              <a:t>Maintaining the NSF 06-527 Cohort</a:t>
            </a:r>
            <a:endParaRPr lang="en-US" b="1" dirty="0"/>
          </a:p>
        </p:txBody>
      </p:sp>
      <p:sp>
        <p:nvSpPr>
          <p:cNvPr id="4" name="Slide Number Placeholder 3"/>
          <p:cNvSpPr>
            <a:spLocks noGrp="1"/>
          </p:cNvSpPr>
          <p:nvPr>
            <p:ph type="sldNum" sz="quarter" idx="12"/>
          </p:nvPr>
        </p:nvSpPr>
        <p:spPr/>
        <p:txBody>
          <a:bodyPr/>
          <a:lstStyle/>
          <a:p>
            <a:fld id="{EFAC3673-FF51-4F30-981E-B6DB7617408B}" type="slidenum">
              <a:rPr lang="en-US" smtClean="0"/>
              <a:pPr/>
              <a:t>35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91792455"/>
              </p:ext>
            </p:extLst>
          </p:nvPr>
        </p:nvGraphicFramePr>
        <p:xfrm>
          <a:off x="1219199" y="1295400"/>
          <a:ext cx="6476999" cy="3337560"/>
        </p:xfrm>
        <a:graphic>
          <a:graphicData uri="http://schemas.openxmlformats.org/drawingml/2006/table">
            <a:tbl>
              <a:tblPr firstRow="1" bandRow="1">
                <a:tableStyleId>{5C22544A-7EE6-4342-B048-85BDC9FD1C3A}</a:tableStyleId>
              </a:tblPr>
              <a:tblGrid>
                <a:gridCol w="2286001"/>
                <a:gridCol w="741292"/>
                <a:gridCol w="844826"/>
                <a:gridCol w="915228"/>
                <a:gridCol w="844826"/>
                <a:gridCol w="844826"/>
              </a:tblGrid>
              <a:tr h="370840">
                <a:tc>
                  <a:txBody>
                    <a:bodyPr/>
                    <a:lstStyle/>
                    <a:p>
                      <a:pPr algn="ctr"/>
                      <a:r>
                        <a:rPr lang="en-US" sz="1800" b="1" dirty="0" smtClean="0"/>
                        <a:t>NSF 06-527</a:t>
                      </a:r>
                      <a:endParaRPr lang="en-US" sz="1800" b="1" dirty="0"/>
                    </a:p>
                  </a:txBody>
                  <a:tcPr/>
                </a:tc>
                <a:tc>
                  <a:txBody>
                    <a:bodyPr/>
                    <a:lstStyle/>
                    <a:p>
                      <a:pPr algn="ctr"/>
                      <a:r>
                        <a:rPr lang="en-US" sz="1800" b="1" dirty="0" smtClean="0"/>
                        <a:t>2007</a:t>
                      </a:r>
                      <a:endParaRPr lang="en-US" sz="1800" b="1" dirty="0"/>
                    </a:p>
                  </a:txBody>
                  <a:tcPr/>
                </a:tc>
                <a:tc>
                  <a:txBody>
                    <a:bodyPr/>
                    <a:lstStyle/>
                    <a:p>
                      <a:pPr algn="ctr"/>
                      <a:r>
                        <a:rPr lang="en-US" sz="1800" b="1" dirty="0" smtClean="0"/>
                        <a:t>2008</a:t>
                      </a:r>
                      <a:endParaRPr lang="en-US" sz="1800" b="1" dirty="0"/>
                    </a:p>
                  </a:txBody>
                  <a:tcPr/>
                </a:tc>
                <a:tc>
                  <a:txBody>
                    <a:bodyPr/>
                    <a:lstStyle/>
                    <a:p>
                      <a:pPr algn="ctr"/>
                      <a:r>
                        <a:rPr lang="en-US" sz="1800" b="1" dirty="0" smtClean="0"/>
                        <a:t>2009</a:t>
                      </a:r>
                      <a:endParaRPr lang="en-US" sz="1800" b="1" dirty="0"/>
                    </a:p>
                  </a:txBody>
                  <a:tcPr/>
                </a:tc>
                <a:tc>
                  <a:txBody>
                    <a:bodyPr/>
                    <a:lstStyle/>
                    <a:p>
                      <a:pPr algn="ctr"/>
                      <a:r>
                        <a:rPr lang="en-US" sz="1800" b="1" dirty="0" smtClean="0"/>
                        <a:t>2010</a:t>
                      </a:r>
                      <a:endParaRPr lang="en-US" sz="1800" b="1" dirty="0"/>
                    </a:p>
                  </a:txBody>
                  <a:tcPr/>
                </a:tc>
                <a:tc>
                  <a:txBody>
                    <a:bodyPr/>
                    <a:lstStyle/>
                    <a:p>
                      <a:pPr algn="ctr"/>
                      <a:r>
                        <a:rPr lang="en-US" sz="1800" b="1" dirty="0" smtClean="0"/>
                        <a:t>2011</a:t>
                      </a:r>
                      <a:endParaRPr lang="en-US" sz="1800" b="1" dirty="0"/>
                    </a:p>
                  </a:txBody>
                  <a:tcPr/>
                </a:tc>
              </a:tr>
              <a:tr h="370840">
                <a:tc>
                  <a:txBody>
                    <a:bodyPr/>
                    <a:lstStyle/>
                    <a:p>
                      <a:r>
                        <a:rPr lang="en-US" sz="1800" b="1" dirty="0" smtClean="0"/>
                        <a:t># of Scholars</a:t>
                      </a:r>
                      <a:endParaRPr lang="en-US" sz="1800" b="1" dirty="0"/>
                    </a:p>
                  </a:txBody>
                  <a:tcPr/>
                </a:tc>
                <a:tc>
                  <a:txBody>
                    <a:bodyPr/>
                    <a:lstStyle/>
                    <a:p>
                      <a:pPr algn="ctr"/>
                      <a:r>
                        <a:rPr lang="en-US" sz="1800" b="1" dirty="0" smtClean="0"/>
                        <a:t>21</a:t>
                      </a:r>
                      <a:endParaRPr lang="en-US" sz="1800" b="1" dirty="0"/>
                    </a:p>
                  </a:txBody>
                  <a:tcPr/>
                </a:tc>
                <a:tc>
                  <a:txBody>
                    <a:bodyPr/>
                    <a:lstStyle/>
                    <a:p>
                      <a:pPr algn="ctr"/>
                      <a:r>
                        <a:rPr lang="en-US" sz="1800" b="1" dirty="0" smtClean="0"/>
                        <a:t>21</a:t>
                      </a:r>
                      <a:endParaRPr lang="en-US" sz="1800" b="1" dirty="0"/>
                    </a:p>
                  </a:txBody>
                  <a:tcPr/>
                </a:tc>
                <a:tc>
                  <a:txBody>
                    <a:bodyPr/>
                    <a:lstStyle/>
                    <a:p>
                      <a:pPr algn="ctr"/>
                      <a:r>
                        <a:rPr lang="en-US" sz="1800" b="1" dirty="0" smtClean="0"/>
                        <a:t>20</a:t>
                      </a:r>
                      <a:endParaRPr lang="en-US" sz="1800" b="1" dirty="0"/>
                    </a:p>
                  </a:txBody>
                  <a:tcPr/>
                </a:tc>
                <a:tc>
                  <a:txBody>
                    <a:bodyPr/>
                    <a:lstStyle/>
                    <a:p>
                      <a:pPr algn="ctr"/>
                      <a:r>
                        <a:rPr lang="en-US" sz="1800" b="1" dirty="0" smtClean="0"/>
                        <a:t>21</a:t>
                      </a:r>
                      <a:endParaRPr lang="en-US" sz="1800" b="1" dirty="0"/>
                    </a:p>
                  </a:txBody>
                  <a:tcPr/>
                </a:tc>
                <a:tc>
                  <a:txBody>
                    <a:bodyPr/>
                    <a:lstStyle/>
                    <a:p>
                      <a:pPr algn="ctr"/>
                      <a:r>
                        <a:rPr lang="en-US" sz="1800" b="1" dirty="0" smtClean="0"/>
                        <a:t>11</a:t>
                      </a:r>
                      <a:endParaRPr lang="en-US" sz="1800" b="1" dirty="0"/>
                    </a:p>
                  </a:txBody>
                  <a:tcPr/>
                </a:tc>
              </a:tr>
              <a:tr h="370840">
                <a:tc>
                  <a:txBody>
                    <a:bodyPr/>
                    <a:lstStyle/>
                    <a:p>
                      <a:r>
                        <a:rPr lang="en-US" sz="1800" b="1" dirty="0" smtClean="0"/>
                        <a:t>Withdrew from Tech</a:t>
                      </a:r>
                      <a:endParaRPr lang="en-US" sz="1800" b="1" dirty="0"/>
                    </a:p>
                  </a:txBody>
                  <a:tcPr/>
                </a:tc>
                <a:tc>
                  <a:txBody>
                    <a:bodyPr/>
                    <a:lstStyle/>
                    <a:p>
                      <a:pPr algn="ctr"/>
                      <a:r>
                        <a:rPr lang="en-US" sz="1800" b="1" dirty="0" smtClean="0"/>
                        <a:t>2</a:t>
                      </a:r>
                      <a:endParaRPr lang="en-US" sz="1800" b="1" dirty="0"/>
                    </a:p>
                  </a:txBody>
                  <a:tcPr/>
                </a:tc>
                <a:tc>
                  <a:txBody>
                    <a:bodyPr/>
                    <a:lstStyle/>
                    <a:p>
                      <a:pPr algn="ctr"/>
                      <a:endParaRPr lang="en-US" sz="1800" b="1" dirty="0"/>
                    </a:p>
                  </a:txBody>
                  <a:tcPr/>
                </a:tc>
                <a:tc>
                  <a:txBody>
                    <a:bodyPr/>
                    <a:lstStyle/>
                    <a:p>
                      <a:pPr algn="ctr"/>
                      <a:r>
                        <a:rPr lang="en-US" sz="1800" b="1" dirty="0" smtClean="0"/>
                        <a:t>1</a:t>
                      </a:r>
                      <a:endParaRPr lang="en-US" sz="1800" b="1" dirty="0"/>
                    </a:p>
                  </a:txBody>
                  <a:tcPr/>
                </a:tc>
                <a:tc>
                  <a:txBody>
                    <a:bodyPr/>
                    <a:lstStyle/>
                    <a:p>
                      <a:pPr algn="ctr"/>
                      <a:r>
                        <a:rPr lang="en-US" sz="1800" b="1" dirty="0" smtClean="0"/>
                        <a:t>2</a:t>
                      </a:r>
                      <a:endParaRPr lang="en-US" sz="1800" b="1" dirty="0"/>
                    </a:p>
                  </a:txBody>
                  <a:tcPr/>
                </a:tc>
                <a:tc>
                  <a:txBody>
                    <a:bodyPr/>
                    <a:lstStyle/>
                    <a:p>
                      <a:pPr algn="ctr"/>
                      <a:endParaRPr lang="en-US" sz="1800" b="1" dirty="0"/>
                    </a:p>
                  </a:txBody>
                  <a:tcPr/>
                </a:tc>
              </a:tr>
              <a:tr h="370840">
                <a:tc>
                  <a:txBody>
                    <a:bodyPr/>
                    <a:lstStyle/>
                    <a:p>
                      <a:r>
                        <a:rPr lang="en-US" sz="1800" b="1" dirty="0" smtClean="0"/>
                        <a:t>Switched Majors</a:t>
                      </a:r>
                      <a:endParaRPr lang="en-US" sz="1800" b="1" dirty="0"/>
                    </a:p>
                  </a:txBody>
                  <a:tcPr/>
                </a:tc>
                <a:tc>
                  <a:txBody>
                    <a:bodyPr/>
                    <a:lstStyle/>
                    <a:p>
                      <a:pPr algn="ctr"/>
                      <a:endParaRPr lang="en-US" sz="1800" b="1" dirty="0"/>
                    </a:p>
                  </a:txBody>
                  <a:tcPr/>
                </a:tc>
                <a:tc>
                  <a:txBody>
                    <a:bodyPr/>
                    <a:lstStyle/>
                    <a:p>
                      <a:pPr algn="ctr"/>
                      <a:r>
                        <a:rPr lang="en-US" sz="1800" b="1" dirty="0" smtClean="0"/>
                        <a:t>1</a:t>
                      </a:r>
                      <a:endParaRPr lang="en-US" sz="1800" b="1" dirty="0"/>
                    </a:p>
                  </a:txBody>
                  <a:tcPr/>
                </a:tc>
                <a:tc>
                  <a:txBody>
                    <a:bodyPr/>
                    <a:lstStyle/>
                    <a:p>
                      <a:pPr algn="ctr"/>
                      <a:endParaRPr lang="en-US" sz="1800" b="1" dirty="0"/>
                    </a:p>
                  </a:txBody>
                  <a:tcPr/>
                </a:tc>
                <a:tc>
                  <a:txBody>
                    <a:bodyPr/>
                    <a:lstStyle/>
                    <a:p>
                      <a:pPr algn="ctr"/>
                      <a:r>
                        <a:rPr lang="en-US" sz="1800" b="1" dirty="0" smtClean="0"/>
                        <a:t>3</a:t>
                      </a:r>
                      <a:endParaRPr lang="en-US" sz="1800" b="1" dirty="0"/>
                    </a:p>
                  </a:txBody>
                  <a:tcPr/>
                </a:tc>
                <a:tc>
                  <a:txBody>
                    <a:bodyPr/>
                    <a:lstStyle/>
                    <a:p>
                      <a:pPr algn="ctr"/>
                      <a:endParaRPr lang="en-US" sz="1800" b="1" dirty="0"/>
                    </a:p>
                  </a:txBody>
                  <a:tcPr/>
                </a:tc>
              </a:tr>
              <a:tr h="370840">
                <a:tc>
                  <a:txBody>
                    <a:bodyPr/>
                    <a:lstStyle/>
                    <a:p>
                      <a:r>
                        <a:rPr lang="en-US" sz="1800" b="1" dirty="0" smtClean="0"/>
                        <a:t>Transferred</a:t>
                      </a:r>
                      <a:endParaRPr lang="en-US" sz="1800" b="1" dirty="0"/>
                    </a:p>
                  </a:txBody>
                  <a:tcPr/>
                </a:tc>
                <a:tc>
                  <a:txBody>
                    <a:bodyPr/>
                    <a:lstStyle/>
                    <a:p>
                      <a:pPr algn="ctr"/>
                      <a:r>
                        <a:rPr lang="en-US" sz="1800" b="1" dirty="0" smtClean="0"/>
                        <a:t>2</a:t>
                      </a:r>
                      <a:endParaRPr lang="en-US" sz="1800" b="1" dirty="0"/>
                    </a:p>
                  </a:txBody>
                  <a:tcPr/>
                </a:tc>
                <a:tc>
                  <a:txBody>
                    <a:bodyPr/>
                    <a:lstStyle/>
                    <a:p>
                      <a:pPr algn="ctr"/>
                      <a:r>
                        <a:rPr lang="en-US" sz="1800" b="1" dirty="0" smtClean="0"/>
                        <a:t>3</a:t>
                      </a: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tc>
              </a:tr>
              <a:tr h="370840">
                <a:tc>
                  <a:txBody>
                    <a:bodyPr/>
                    <a:lstStyle/>
                    <a:p>
                      <a:r>
                        <a:rPr lang="en-US" sz="1800" b="1" dirty="0" smtClean="0"/>
                        <a:t>Lost Scholarship</a:t>
                      </a:r>
                      <a:endParaRPr lang="en-US" sz="1800" b="1" dirty="0"/>
                    </a:p>
                  </a:txBody>
                  <a:tcPr/>
                </a:tc>
                <a:tc>
                  <a:txBody>
                    <a:bodyPr/>
                    <a:lstStyle/>
                    <a:p>
                      <a:pPr algn="ctr"/>
                      <a:r>
                        <a:rPr lang="en-US" sz="1800" b="1" dirty="0" smtClean="0"/>
                        <a:t>2</a:t>
                      </a: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tc>
              </a:tr>
              <a:tr h="370840">
                <a:tc>
                  <a:txBody>
                    <a:bodyPr/>
                    <a:lstStyle/>
                    <a:p>
                      <a:r>
                        <a:rPr lang="en-US" sz="1800" b="1" dirty="0" smtClean="0"/>
                        <a:t>Graduated</a:t>
                      </a:r>
                      <a:endParaRPr lang="en-US" sz="1800" b="1" dirty="0"/>
                    </a:p>
                  </a:txBody>
                  <a:tcPr/>
                </a:tc>
                <a:tc>
                  <a:txBody>
                    <a:bodyPr/>
                    <a:lstStyle/>
                    <a:p>
                      <a:pPr algn="ctr"/>
                      <a:endParaRPr lang="en-US" sz="1800" b="1" dirty="0"/>
                    </a:p>
                  </a:txBody>
                  <a:tcPr/>
                </a:tc>
                <a:tc>
                  <a:txBody>
                    <a:bodyPr/>
                    <a:lstStyle/>
                    <a:p>
                      <a:pPr algn="ctr"/>
                      <a:r>
                        <a:rPr lang="en-US" sz="1800" b="1" dirty="0" smtClean="0"/>
                        <a:t>1</a:t>
                      </a:r>
                      <a:endParaRPr lang="en-US" sz="1800" b="1" dirty="0"/>
                    </a:p>
                  </a:txBody>
                  <a:tcPr/>
                </a:tc>
                <a:tc>
                  <a:txBody>
                    <a:bodyPr/>
                    <a:lstStyle/>
                    <a:p>
                      <a:pPr algn="ctr"/>
                      <a:r>
                        <a:rPr lang="en-US" sz="1800" b="1" dirty="0" smtClean="0"/>
                        <a:t>2</a:t>
                      </a:r>
                      <a:endParaRPr lang="en-US" sz="1800" b="1" dirty="0"/>
                    </a:p>
                  </a:txBody>
                  <a:tcPr/>
                </a:tc>
                <a:tc>
                  <a:txBody>
                    <a:bodyPr/>
                    <a:lstStyle/>
                    <a:p>
                      <a:pPr algn="ctr"/>
                      <a:r>
                        <a:rPr lang="en-US" sz="1800" b="1" dirty="0" smtClean="0"/>
                        <a:t>5</a:t>
                      </a:r>
                      <a:endParaRPr lang="en-US" sz="1800" b="1" dirty="0"/>
                    </a:p>
                  </a:txBody>
                  <a:tcPr/>
                </a:tc>
                <a:tc>
                  <a:txBody>
                    <a:bodyPr/>
                    <a:lstStyle/>
                    <a:p>
                      <a:pPr algn="ctr"/>
                      <a:r>
                        <a:rPr lang="en-US" sz="1800" b="1" dirty="0" smtClean="0"/>
                        <a:t>1</a:t>
                      </a:r>
                      <a:endParaRPr lang="en-US" sz="1800" b="1" dirty="0"/>
                    </a:p>
                  </a:txBody>
                  <a:tcPr/>
                </a:tc>
              </a:tr>
              <a:tr h="370840">
                <a:tc>
                  <a:txBody>
                    <a:bodyPr/>
                    <a:lstStyle/>
                    <a:p>
                      <a:r>
                        <a:rPr lang="en-US" sz="1800" b="1" dirty="0" smtClean="0"/>
                        <a:t>New Awards</a:t>
                      </a:r>
                      <a:endParaRPr lang="en-US" sz="1800" b="1" dirty="0"/>
                    </a:p>
                  </a:txBody>
                  <a:tcPr/>
                </a:tc>
                <a:tc>
                  <a:txBody>
                    <a:bodyPr/>
                    <a:lstStyle/>
                    <a:p>
                      <a:pPr algn="ctr"/>
                      <a:endParaRPr lang="en-US" sz="1800" b="1" dirty="0"/>
                    </a:p>
                  </a:txBody>
                  <a:tcPr/>
                </a:tc>
                <a:tc>
                  <a:txBody>
                    <a:bodyPr/>
                    <a:lstStyle/>
                    <a:p>
                      <a:pPr algn="ctr"/>
                      <a:r>
                        <a:rPr lang="en-US" sz="1800" b="1" dirty="0" smtClean="0"/>
                        <a:t>6</a:t>
                      </a:r>
                      <a:endParaRPr lang="en-US" sz="1800" b="1" dirty="0"/>
                    </a:p>
                  </a:txBody>
                  <a:tcPr/>
                </a:tc>
                <a:tc>
                  <a:txBody>
                    <a:bodyPr/>
                    <a:lstStyle/>
                    <a:p>
                      <a:pPr algn="ctr"/>
                      <a:r>
                        <a:rPr lang="en-US" sz="1800" b="1" dirty="0" smtClean="0"/>
                        <a:t>5</a:t>
                      </a:r>
                      <a:endParaRPr lang="en-US" sz="1800" b="1" dirty="0"/>
                    </a:p>
                  </a:txBody>
                  <a:tcPr/>
                </a:tc>
                <a:tc>
                  <a:txBody>
                    <a:bodyPr/>
                    <a:lstStyle/>
                    <a:p>
                      <a:pPr algn="ctr"/>
                      <a:r>
                        <a:rPr lang="en-US" sz="1800" b="1" dirty="0" smtClean="0"/>
                        <a:t>4</a:t>
                      </a:r>
                      <a:endParaRPr lang="en-US" sz="1800" b="1" dirty="0"/>
                    </a:p>
                  </a:txBody>
                  <a:tcPr/>
                </a:tc>
                <a:tc>
                  <a:txBody>
                    <a:bodyPr/>
                    <a:lstStyle/>
                    <a:p>
                      <a:pPr algn="ctr"/>
                      <a:endParaRPr lang="en-US" sz="1800" b="1" dirty="0"/>
                    </a:p>
                  </a:txBody>
                  <a:tcPr/>
                </a:tc>
              </a:tr>
              <a:tr h="370840">
                <a:tc>
                  <a:txBody>
                    <a:bodyPr/>
                    <a:lstStyle/>
                    <a:p>
                      <a:r>
                        <a:rPr lang="en-US" sz="1800" b="1" dirty="0" smtClean="0"/>
                        <a:t>Cumulative</a:t>
                      </a:r>
                      <a:r>
                        <a:rPr lang="en-US" sz="1800" b="1" baseline="0" dirty="0" smtClean="0"/>
                        <a:t> Scholars</a:t>
                      </a:r>
                      <a:endParaRPr lang="en-US" sz="1800" b="1" dirty="0"/>
                    </a:p>
                  </a:txBody>
                  <a:tcPr/>
                </a:tc>
                <a:tc>
                  <a:txBody>
                    <a:bodyPr/>
                    <a:lstStyle/>
                    <a:p>
                      <a:pPr algn="ctr"/>
                      <a:r>
                        <a:rPr lang="en-US" sz="1800" b="1" dirty="0" smtClean="0"/>
                        <a:t>21</a:t>
                      </a:r>
                      <a:endParaRPr lang="en-US" sz="1800" b="1" dirty="0"/>
                    </a:p>
                  </a:txBody>
                  <a:tcPr/>
                </a:tc>
                <a:tc>
                  <a:txBody>
                    <a:bodyPr/>
                    <a:lstStyle/>
                    <a:p>
                      <a:pPr algn="ctr"/>
                      <a:r>
                        <a:rPr lang="en-US" sz="1800" b="1" dirty="0" smtClean="0"/>
                        <a:t>27</a:t>
                      </a:r>
                      <a:endParaRPr lang="en-US" sz="1800" b="1" dirty="0"/>
                    </a:p>
                  </a:txBody>
                  <a:tcPr/>
                </a:tc>
                <a:tc>
                  <a:txBody>
                    <a:bodyPr/>
                    <a:lstStyle/>
                    <a:p>
                      <a:pPr algn="ctr"/>
                      <a:r>
                        <a:rPr lang="en-US" sz="1800" b="1" dirty="0" smtClean="0"/>
                        <a:t>32</a:t>
                      </a:r>
                      <a:endParaRPr lang="en-US" sz="1800" b="1" dirty="0"/>
                    </a:p>
                  </a:txBody>
                  <a:tcPr/>
                </a:tc>
                <a:tc>
                  <a:txBody>
                    <a:bodyPr/>
                    <a:lstStyle/>
                    <a:p>
                      <a:pPr algn="ctr"/>
                      <a:r>
                        <a:rPr lang="en-US" sz="1800" b="1" dirty="0" smtClean="0"/>
                        <a:t>36</a:t>
                      </a:r>
                      <a:endParaRPr lang="en-US" sz="1800" b="1" dirty="0"/>
                    </a:p>
                  </a:txBody>
                  <a:tcPr/>
                </a:tc>
                <a:tc>
                  <a:txBody>
                    <a:bodyPr/>
                    <a:lstStyle/>
                    <a:p>
                      <a:pPr algn="ctr"/>
                      <a:r>
                        <a:rPr lang="en-US" sz="1800" b="1" dirty="0" smtClean="0"/>
                        <a:t>36</a:t>
                      </a:r>
                      <a:endParaRPr lang="en-US" sz="1800" b="1" dirty="0"/>
                    </a:p>
                  </a:txBody>
                  <a:tcPr/>
                </a:tc>
              </a:tr>
            </a:tbl>
          </a:graphicData>
        </a:graphic>
      </p:graphicFrame>
      <p:sp>
        <p:nvSpPr>
          <p:cNvPr id="6" name="TextBox 5"/>
          <p:cNvSpPr txBox="1"/>
          <p:nvPr/>
        </p:nvSpPr>
        <p:spPr>
          <a:xfrm>
            <a:off x="457200" y="5029200"/>
            <a:ext cx="8305800" cy="646331"/>
          </a:xfrm>
          <a:prstGeom prst="rect">
            <a:avLst/>
          </a:prstGeom>
          <a:noFill/>
        </p:spPr>
        <p:txBody>
          <a:bodyPr wrap="square" rtlCol="0">
            <a:spAutoFit/>
          </a:bodyPr>
          <a:lstStyle/>
          <a:p>
            <a:r>
              <a:rPr lang="en-US" b="1" dirty="0" smtClean="0"/>
              <a:t>There was sufficient funding left at the end of the four years of planned funding to support 11 Montana Minds’ scholars for one more semester in fall 2011.</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AC3673-FF51-4F30-981E-B6DB7617408B}" type="slidenum">
              <a:rPr lang="en-US" smtClean="0"/>
              <a:pPr/>
              <a:t>36</a:t>
            </a:fld>
            <a:endParaRPr lang="en-US"/>
          </a:p>
        </p:txBody>
      </p:sp>
      <p:sp>
        <p:nvSpPr>
          <p:cNvPr id="3" name="TextBox 2"/>
          <p:cNvSpPr txBox="1"/>
          <p:nvPr/>
        </p:nvSpPr>
        <p:spPr>
          <a:xfrm>
            <a:off x="228600" y="533400"/>
            <a:ext cx="8534400" cy="381000"/>
          </a:xfrm>
          <a:prstGeom prst="rect">
            <a:avLst/>
          </a:prstGeom>
          <a:noFill/>
        </p:spPr>
        <p:txBody>
          <a:bodyPr wrap="square" rtlCol="0">
            <a:spAutoFit/>
          </a:bodyPr>
          <a:lstStyle/>
          <a:p>
            <a:pPr algn="ctr"/>
            <a:r>
              <a:rPr lang="en-US" b="1" dirty="0" smtClean="0"/>
              <a:t>Maintaining the NSF 07-524 Cohort</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55996925"/>
              </p:ext>
            </p:extLst>
          </p:nvPr>
        </p:nvGraphicFramePr>
        <p:xfrm>
          <a:off x="1219199" y="1295400"/>
          <a:ext cx="6476999" cy="3337560"/>
        </p:xfrm>
        <a:graphic>
          <a:graphicData uri="http://schemas.openxmlformats.org/drawingml/2006/table">
            <a:tbl>
              <a:tblPr firstRow="1" bandRow="1">
                <a:tableStyleId>{5C22544A-7EE6-4342-B048-85BDC9FD1C3A}</a:tableStyleId>
              </a:tblPr>
              <a:tblGrid>
                <a:gridCol w="2286001"/>
                <a:gridCol w="741292"/>
                <a:gridCol w="844826"/>
                <a:gridCol w="915228"/>
                <a:gridCol w="844826"/>
                <a:gridCol w="844826"/>
              </a:tblGrid>
              <a:tr h="370840">
                <a:tc>
                  <a:txBody>
                    <a:bodyPr/>
                    <a:lstStyle/>
                    <a:p>
                      <a:pPr algn="ctr"/>
                      <a:r>
                        <a:rPr lang="en-US" sz="1800" b="1" dirty="0" smtClean="0"/>
                        <a:t>NSF 07-524</a:t>
                      </a:r>
                      <a:endParaRPr lang="en-US" sz="1800" b="1" dirty="0"/>
                    </a:p>
                  </a:txBody>
                  <a:tcPr/>
                </a:tc>
                <a:tc>
                  <a:txBody>
                    <a:bodyPr/>
                    <a:lstStyle/>
                    <a:p>
                      <a:pPr algn="ctr"/>
                      <a:r>
                        <a:rPr lang="en-US" sz="1800" b="1" dirty="0" smtClean="0"/>
                        <a:t>2008</a:t>
                      </a:r>
                      <a:endParaRPr lang="en-US" sz="1800" b="1" dirty="0"/>
                    </a:p>
                  </a:txBody>
                  <a:tcPr/>
                </a:tc>
                <a:tc>
                  <a:txBody>
                    <a:bodyPr/>
                    <a:lstStyle/>
                    <a:p>
                      <a:pPr algn="ctr"/>
                      <a:r>
                        <a:rPr lang="en-US" sz="1800" b="1" dirty="0" smtClean="0"/>
                        <a:t>2009</a:t>
                      </a:r>
                      <a:endParaRPr lang="en-US" sz="1800" b="1" dirty="0"/>
                    </a:p>
                  </a:txBody>
                  <a:tcPr/>
                </a:tc>
                <a:tc>
                  <a:txBody>
                    <a:bodyPr/>
                    <a:lstStyle/>
                    <a:p>
                      <a:pPr algn="ctr"/>
                      <a:r>
                        <a:rPr lang="en-US" sz="1800" b="1" dirty="0" smtClean="0"/>
                        <a:t>2010</a:t>
                      </a:r>
                      <a:endParaRPr lang="en-US" sz="1800" b="1" dirty="0"/>
                    </a:p>
                  </a:txBody>
                  <a:tcPr/>
                </a:tc>
                <a:tc>
                  <a:txBody>
                    <a:bodyPr/>
                    <a:lstStyle/>
                    <a:p>
                      <a:pPr algn="ctr"/>
                      <a:r>
                        <a:rPr lang="en-US" sz="1800" b="1" dirty="0" smtClean="0"/>
                        <a:t>2011</a:t>
                      </a:r>
                      <a:endParaRPr lang="en-US" sz="1800" b="1" dirty="0"/>
                    </a:p>
                  </a:txBody>
                  <a:tcPr/>
                </a:tc>
                <a:tc>
                  <a:txBody>
                    <a:bodyPr/>
                    <a:lstStyle/>
                    <a:p>
                      <a:pPr algn="ctr"/>
                      <a:r>
                        <a:rPr lang="en-US" sz="1800" b="1" dirty="0" smtClean="0"/>
                        <a:t>2012</a:t>
                      </a:r>
                      <a:endParaRPr lang="en-US" sz="1800" b="1" dirty="0"/>
                    </a:p>
                  </a:txBody>
                  <a:tcPr/>
                </a:tc>
              </a:tr>
              <a:tr h="370840">
                <a:tc>
                  <a:txBody>
                    <a:bodyPr/>
                    <a:lstStyle/>
                    <a:p>
                      <a:r>
                        <a:rPr lang="en-US" sz="1800" b="1" dirty="0" smtClean="0"/>
                        <a:t># of Scholars</a:t>
                      </a:r>
                      <a:endParaRPr lang="en-US" sz="1800" b="1" dirty="0"/>
                    </a:p>
                  </a:txBody>
                  <a:tcPr/>
                </a:tc>
                <a:tc>
                  <a:txBody>
                    <a:bodyPr/>
                    <a:lstStyle/>
                    <a:p>
                      <a:pPr algn="ctr"/>
                      <a:r>
                        <a:rPr lang="en-US" sz="1800" b="1" dirty="0" smtClean="0"/>
                        <a:t>20</a:t>
                      </a:r>
                      <a:endParaRPr lang="en-US" sz="1800" b="1" dirty="0"/>
                    </a:p>
                  </a:txBody>
                  <a:tcPr/>
                </a:tc>
                <a:tc>
                  <a:txBody>
                    <a:bodyPr/>
                    <a:lstStyle/>
                    <a:p>
                      <a:pPr algn="ctr"/>
                      <a:r>
                        <a:rPr lang="en-US" sz="1800" b="1" dirty="0" smtClean="0"/>
                        <a:t>21</a:t>
                      </a:r>
                      <a:endParaRPr lang="en-US" sz="1800" b="1" dirty="0"/>
                    </a:p>
                  </a:txBody>
                  <a:tcPr/>
                </a:tc>
                <a:tc>
                  <a:txBody>
                    <a:bodyPr/>
                    <a:lstStyle/>
                    <a:p>
                      <a:pPr algn="ctr"/>
                      <a:r>
                        <a:rPr lang="en-US" sz="1800" b="1" dirty="0" smtClean="0"/>
                        <a:t>20</a:t>
                      </a:r>
                      <a:endParaRPr lang="en-US" sz="1800" b="1" dirty="0"/>
                    </a:p>
                  </a:txBody>
                  <a:tcPr/>
                </a:tc>
                <a:tc>
                  <a:txBody>
                    <a:bodyPr/>
                    <a:lstStyle/>
                    <a:p>
                      <a:pPr algn="ctr"/>
                      <a:r>
                        <a:rPr lang="en-US" sz="1800" b="1" dirty="0" smtClean="0"/>
                        <a:t>18</a:t>
                      </a:r>
                      <a:endParaRPr lang="en-US" sz="1800" b="1" dirty="0"/>
                    </a:p>
                  </a:txBody>
                  <a:tcPr/>
                </a:tc>
                <a:tc>
                  <a:txBody>
                    <a:bodyPr/>
                    <a:lstStyle/>
                    <a:p>
                      <a:pPr algn="ctr"/>
                      <a:r>
                        <a:rPr lang="en-US" sz="1800" b="1" dirty="0" smtClean="0"/>
                        <a:t>7</a:t>
                      </a:r>
                      <a:endParaRPr lang="en-US" sz="1800" b="1" dirty="0"/>
                    </a:p>
                  </a:txBody>
                  <a:tcPr/>
                </a:tc>
              </a:tr>
              <a:tr h="370840">
                <a:tc>
                  <a:txBody>
                    <a:bodyPr/>
                    <a:lstStyle/>
                    <a:p>
                      <a:r>
                        <a:rPr lang="en-US" sz="1800" b="1" dirty="0" smtClean="0"/>
                        <a:t>Withdrew from Tech</a:t>
                      </a:r>
                      <a:endParaRPr lang="en-US" sz="1800" b="1" dirty="0"/>
                    </a:p>
                  </a:txBody>
                  <a:tcPr/>
                </a:tc>
                <a:tc>
                  <a:txBody>
                    <a:bodyPr/>
                    <a:lstStyle/>
                    <a:p>
                      <a:pPr algn="ctr"/>
                      <a:r>
                        <a:rPr lang="en-US" sz="1800" b="1" dirty="0" smtClean="0"/>
                        <a:t>3</a:t>
                      </a:r>
                      <a:endParaRPr lang="en-US" sz="1800" b="1" dirty="0"/>
                    </a:p>
                  </a:txBody>
                  <a:tcPr/>
                </a:tc>
                <a:tc>
                  <a:txBody>
                    <a:bodyPr/>
                    <a:lstStyle/>
                    <a:p>
                      <a:pPr algn="ctr"/>
                      <a:r>
                        <a:rPr lang="en-US" sz="1800" b="1" dirty="0" smtClean="0"/>
                        <a:t>3</a:t>
                      </a:r>
                      <a:endParaRPr lang="en-US" sz="1800" b="1" dirty="0"/>
                    </a:p>
                  </a:txBody>
                  <a:tcPr/>
                </a:tc>
                <a:tc>
                  <a:txBody>
                    <a:bodyPr/>
                    <a:lstStyle/>
                    <a:p>
                      <a:pPr algn="ctr"/>
                      <a:r>
                        <a:rPr lang="en-US" sz="1800" b="1" dirty="0" smtClean="0"/>
                        <a:t>1</a:t>
                      </a:r>
                      <a:endParaRPr lang="en-US" sz="1800" b="1" dirty="0"/>
                    </a:p>
                  </a:txBody>
                  <a:tcPr/>
                </a:tc>
                <a:tc>
                  <a:txBody>
                    <a:bodyPr/>
                    <a:lstStyle/>
                    <a:p>
                      <a:pPr algn="ctr"/>
                      <a:r>
                        <a:rPr lang="en-US" sz="1800" b="1" dirty="0" smtClean="0"/>
                        <a:t>2</a:t>
                      </a:r>
                      <a:endParaRPr lang="en-US" sz="1800" b="1" dirty="0"/>
                    </a:p>
                  </a:txBody>
                  <a:tcPr/>
                </a:tc>
                <a:tc>
                  <a:txBody>
                    <a:bodyPr/>
                    <a:lstStyle/>
                    <a:p>
                      <a:pPr algn="ctr"/>
                      <a:endParaRPr lang="en-US" sz="1800" b="1" dirty="0"/>
                    </a:p>
                  </a:txBody>
                  <a:tcPr/>
                </a:tc>
              </a:tr>
              <a:tr h="370840">
                <a:tc>
                  <a:txBody>
                    <a:bodyPr/>
                    <a:lstStyle/>
                    <a:p>
                      <a:r>
                        <a:rPr lang="en-US" sz="1800" b="1" dirty="0" smtClean="0"/>
                        <a:t>Switched Majors</a:t>
                      </a: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r>
                        <a:rPr lang="en-US" sz="1800" b="1" dirty="0" smtClean="0"/>
                        <a:t>1</a:t>
                      </a:r>
                      <a:endParaRPr lang="en-US" sz="1800" b="1" dirty="0"/>
                    </a:p>
                  </a:txBody>
                  <a:tcPr/>
                </a:tc>
                <a:tc>
                  <a:txBody>
                    <a:bodyPr/>
                    <a:lstStyle/>
                    <a:p>
                      <a:pPr algn="ctr"/>
                      <a:endParaRPr lang="en-US" sz="1800" b="1" dirty="0"/>
                    </a:p>
                  </a:txBody>
                  <a:tcPr/>
                </a:tc>
                <a:tc>
                  <a:txBody>
                    <a:bodyPr/>
                    <a:lstStyle/>
                    <a:p>
                      <a:pPr algn="ctr"/>
                      <a:endParaRPr lang="en-US" sz="1800" b="1" dirty="0"/>
                    </a:p>
                  </a:txBody>
                  <a:tcPr/>
                </a:tc>
              </a:tr>
              <a:tr h="370840">
                <a:tc>
                  <a:txBody>
                    <a:bodyPr/>
                    <a:lstStyle/>
                    <a:p>
                      <a:r>
                        <a:rPr lang="en-US" sz="1800" b="1" dirty="0" smtClean="0"/>
                        <a:t>Transferred</a:t>
                      </a:r>
                      <a:endParaRPr lang="en-US" sz="1800" b="1" dirty="0"/>
                    </a:p>
                  </a:txBody>
                  <a:tcPr/>
                </a:tc>
                <a:tc>
                  <a:txBody>
                    <a:bodyPr/>
                    <a:lstStyle/>
                    <a:p>
                      <a:pPr algn="ctr"/>
                      <a:r>
                        <a:rPr lang="en-US" sz="1800" b="1" dirty="0" smtClean="0"/>
                        <a:t>1</a:t>
                      </a: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tc>
              </a:tr>
              <a:tr h="370840">
                <a:tc>
                  <a:txBody>
                    <a:bodyPr/>
                    <a:lstStyle/>
                    <a:p>
                      <a:r>
                        <a:rPr lang="en-US" sz="1800" b="1" dirty="0" smtClean="0"/>
                        <a:t>Lost Scholarship</a:t>
                      </a: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tc>
              </a:tr>
              <a:tr h="370840">
                <a:tc>
                  <a:txBody>
                    <a:bodyPr/>
                    <a:lstStyle/>
                    <a:p>
                      <a:r>
                        <a:rPr lang="en-US" sz="1800" b="1" dirty="0" smtClean="0"/>
                        <a:t>Graduated</a:t>
                      </a: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endParaRPr lang="en-US" sz="1800" b="1" dirty="0"/>
                    </a:p>
                  </a:txBody>
                  <a:tcPr/>
                </a:tc>
                <a:tc>
                  <a:txBody>
                    <a:bodyPr/>
                    <a:lstStyle/>
                    <a:p>
                      <a:pPr algn="ctr"/>
                      <a:r>
                        <a:rPr lang="en-US" sz="1800" b="1" dirty="0" smtClean="0"/>
                        <a:t>9</a:t>
                      </a:r>
                      <a:endParaRPr lang="en-US" sz="1800" b="1" dirty="0"/>
                    </a:p>
                  </a:txBody>
                  <a:tcPr/>
                </a:tc>
                <a:tc>
                  <a:txBody>
                    <a:bodyPr/>
                    <a:lstStyle/>
                    <a:p>
                      <a:pPr algn="ctr"/>
                      <a:endParaRPr lang="en-US" sz="1800" b="1" dirty="0"/>
                    </a:p>
                  </a:txBody>
                  <a:tcPr/>
                </a:tc>
              </a:tr>
              <a:tr h="370840">
                <a:tc>
                  <a:txBody>
                    <a:bodyPr/>
                    <a:lstStyle/>
                    <a:p>
                      <a:r>
                        <a:rPr lang="en-US" sz="1800" b="1" dirty="0" smtClean="0"/>
                        <a:t>New Awards</a:t>
                      </a:r>
                      <a:endParaRPr lang="en-US" sz="1800" b="1" dirty="0"/>
                    </a:p>
                  </a:txBody>
                  <a:tcPr/>
                </a:tc>
                <a:tc>
                  <a:txBody>
                    <a:bodyPr/>
                    <a:lstStyle/>
                    <a:p>
                      <a:pPr algn="ctr"/>
                      <a:endParaRPr lang="en-US" sz="1800" b="1" dirty="0"/>
                    </a:p>
                  </a:txBody>
                  <a:tcPr/>
                </a:tc>
                <a:tc>
                  <a:txBody>
                    <a:bodyPr/>
                    <a:lstStyle/>
                    <a:p>
                      <a:pPr algn="ctr"/>
                      <a:r>
                        <a:rPr lang="en-US" sz="1800" b="1" dirty="0" smtClean="0"/>
                        <a:t>5</a:t>
                      </a:r>
                      <a:endParaRPr lang="en-US" sz="1800" b="1" dirty="0"/>
                    </a:p>
                  </a:txBody>
                  <a:tcPr/>
                </a:tc>
                <a:tc>
                  <a:txBody>
                    <a:bodyPr/>
                    <a:lstStyle/>
                    <a:p>
                      <a:pPr algn="ctr"/>
                      <a:r>
                        <a:rPr lang="en-US" sz="1800" b="1" dirty="0" smtClean="0"/>
                        <a:t>1</a:t>
                      </a:r>
                      <a:endParaRPr lang="en-US" sz="1800" b="1" dirty="0"/>
                    </a:p>
                  </a:txBody>
                  <a:tcPr/>
                </a:tc>
                <a:tc>
                  <a:txBody>
                    <a:bodyPr/>
                    <a:lstStyle/>
                    <a:p>
                      <a:pPr algn="ctr"/>
                      <a:endParaRPr lang="en-US" sz="1800" b="1" dirty="0"/>
                    </a:p>
                  </a:txBody>
                  <a:tcPr/>
                </a:tc>
                <a:tc>
                  <a:txBody>
                    <a:bodyPr/>
                    <a:lstStyle/>
                    <a:p>
                      <a:pPr algn="ctr"/>
                      <a:endParaRPr lang="en-US" sz="1800" b="1" dirty="0"/>
                    </a:p>
                  </a:txBody>
                  <a:tcPr/>
                </a:tc>
              </a:tr>
              <a:tr h="370840">
                <a:tc>
                  <a:txBody>
                    <a:bodyPr/>
                    <a:lstStyle/>
                    <a:p>
                      <a:r>
                        <a:rPr lang="en-US" sz="1800" b="1" dirty="0" smtClean="0"/>
                        <a:t>Cumulative</a:t>
                      </a:r>
                      <a:r>
                        <a:rPr lang="en-US" sz="1800" b="1" baseline="0" dirty="0" smtClean="0"/>
                        <a:t> Scholars</a:t>
                      </a:r>
                      <a:endParaRPr lang="en-US" sz="1800" b="1" dirty="0"/>
                    </a:p>
                  </a:txBody>
                  <a:tcPr/>
                </a:tc>
                <a:tc>
                  <a:txBody>
                    <a:bodyPr/>
                    <a:lstStyle/>
                    <a:p>
                      <a:pPr algn="ctr"/>
                      <a:r>
                        <a:rPr lang="en-US" sz="1800" b="1" dirty="0" smtClean="0"/>
                        <a:t>20</a:t>
                      </a:r>
                      <a:endParaRPr lang="en-US" sz="1800" b="1" dirty="0"/>
                    </a:p>
                  </a:txBody>
                  <a:tcPr/>
                </a:tc>
                <a:tc>
                  <a:txBody>
                    <a:bodyPr/>
                    <a:lstStyle/>
                    <a:p>
                      <a:pPr algn="ctr"/>
                      <a:r>
                        <a:rPr lang="en-US" sz="1800" b="1" dirty="0" smtClean="0"/>
                        <a:t>25</a:t>
                      </a:r>
                      <a:endParaRPr lang="en-US" sz="1800" b="1" dirty="0"/>
                    </a:p>
                  </a:txBody>
                  <a:tcPr/>
                </a:tc>
                <a:tc>
                  <a:txBody>
                    <a:bodyPr/>
                    <a:lstStyle/>
                    <a:p>
                      <a:pPr algn="ctr"/>
                      <a:r>
                        <a:rPr lang="en-US" sz="1800" b="1" dirty="0" smtClean="0"/>
                        <a:t>26</a:t>
                      </a:r>
                      <a:endParaRPr lang="en-US" sz="1800" b="1" dirty="0"/>
                    </a:p>
                  </a:txBody>
                  <a:tcPr/>
                </a:tc>
                <a:tc>
                  <a:txBody>
                    <a:bodyPr/>
                    <a:lstStyle/>
                    <a:p>
                      <a:pPr algn="ctr"/>
                      <a:r>
                        <a:rPr lang="en-US" sz="1800" b="1" dirty="0" smtClean="0"/>
                        <a:t>26</a:t>
                      </a:r>
                      <a:endParaRPr lang="en-US" sz="1800" b="1" dirty="0"/>
                    </a:p>
                  </a:txBody>
                  <a:tcPr/>
                </a:tc>
                <a:tc>
                  <a:txBody>
                    <a:bodyPr/>
                    <a:lstStyle/>
                    <a:p>
                      <a:pPr algn="ctr"/>
                      <a:r>
                        <a:rPr lang="en-US" sz="1800" b="1" dirty="0" smtClean="0"/>
                        <a:t>26</a:t>
                      </a:r>
                      <a:endParaRPr lang="en-US" sz="1800" b="1" dirty="0"/>
                    </a:p>
                  </a:txBody>
                  <a:tcPr/>
                </a:tc>
              </a:tr>
            </a:tbl>
          </a:graphicData>
        </a:graphic>
      </p:graphicFrame>
      <p:sp>
        <p:nvSpPr>
          <p:cNvPr id="5" name="TextBox 4"/>
          <p:cNvSpPr txBox="1"/>
          <p:nvPr/>
        </p:nvSpPr>
        <p:spPr>
          <a:xfrm>
            <a:off x="457200" y="5029200"/>
            <a:ext cx="8305800" cy="646331"/>
          </a:xfrm>
          <a:prstGeom prst="rect">
            <a:avLst/>
          </a:prstGeom>
          <a:noFill/>
        </p:spPr>
        <p:txBody>
          <a:bodyPr wrap="square" rtlCol="0">
            <a:spAutoFit/>
          </a:bodyPr>
          <a:lstStyle/>
          <a:p>
            <a:r>
              <a:rPr lang="en-US" b="1" dirty="0" smtClean="0"/>
              <a:t>There was sufficient funding left at the end of the four years of planned funding to support </a:t>
            </a:r>
            <a:r>
              <a:rPr lang="en-US" b="1" dirty="0" smtClean="0">
                <a:solidFill>
                  <a:srgbClr val="FF0000"/>
                </a:solidFill>
              </a:rPr>
              <a:t>??</a:t>
            </a:r>
            <a:r>
              <a:rPr lang="en-US" b="1" dirty="0" smtClean="0"/>
              <a:t> Montana Minds’ scholars for one more semester in fall 2012.</a:t>
            </a:r>
            <a:endParaRPr lang="en-US" b="1" dirty="0"/>
          </a:p>
        </p:txBody>
      </p:sp>
    </p:spTree>
    <p:extLst>
      <p:ext uri="{BB962C8B-B14F-4D97-AF65-F5344CB8AC3E}">
        <p14:creationId xmlns:p14="http://schemas.microsoft.com/office/powerpoint/2010/main" val="128223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534400" cy="1200329"/>
          </a:xfrm>
          <a:prstGeom prst="rect">
            <a:avLst/>
          </a:prstGeom>
          <a:noFill/>
        </p:spPr>
        <p:txBody>
          <a:bodyPr wrap="square" rtlCol="0">
            <a:spAutoFit/>
          </a:bodyPr>
          <a:lstStyle/>
          <a:p>
            <a:pPr algn="ctr"/>
            <a:r>
              <a:rPr lang="en-US" b="1" dirty="0" smtClean="0"/>
              <a:t>Surveying the Montana Minds’ Scholars</a:t>
            </a:r>
          </a:p>
          <a:p>
            <a:endParaRPr lang="en-US" dirty="0" smtClean="0"/>
          </a:p>
          <a:p>
            <a:r>
              <a:rPr lang="en-US" dirty="0" smtClean="0"/>
              <a:t>Two methods were used to gather demographic, environmental, and attitude data on the Montana Minds’ Scholars:</a:t>
            </a:r>
            <a:endParaRPr lang="en-US" dirty="0"/>
          </a:p>
        </p:txBody>
      </p:sp>
      <p:sp>
        <p:nvSpPr>
          <p:cNvPr id="4" name="TextBox 3"/>
          <p:cNvSpPr txBox="1"/>
          <p:nvPr/>
        </p:nvSpPr>
        <p:spPr>
          <a:xfrm>
            <a:off x="304800" y="1752600"/>
            <a:ext cx="8610600" cy="1754326"/>
          </a:xfrm>
          <a:prstGeom prst="rect">
            <a:avLst/>
          </a:prstGeom>
          <a:noFill/>
        </p:spPr>
        <p:txBody>
          <a:bodyPr wrap="square" rtlCol="0">
            <a:spAutoFit/>
          </a:bodyPr>
          <a:lstStyle/>
          <a:p>
            <a:pPr>
              <a:buFont typeface="Arial" pitchFamily="34" charset="0"/>
              <a:buChar char="•"/>
            </a:pPr>
            <a:r>
              <a:rPr lang="en-US" dirty="0" smtClean="0"/>
              <a:t>  </a:t>
            </a:r>
            <a:r>
              <a:rPr lang="en-US" b="1" dirty="0" smtClean="0"/>
              <a:t>The NSF S-STEM Scholarship Reporting Site</a:t>
            </a:r>
            <a:r>
              <a:rPr lang="en-US" dirty="0" smtClean="0"/>
              <a:t>, which requires updating within 30 days  </a:t>
            </a:r>
          </a:p>
          <a:p>
            <a:r>
              <a:rPr lang="en-US" dirty="0" smtClean="0"/>
              <a:t>    of the end of each semester.  </a:t>
            </a:r>
          </a:p>
          <a:p>
            <a:endParaRPr lang="en-US" dirty="0" smtClean="0"/>
          </a:p>
          <a:p>
            <a:pPr lvl="1"/>
            <a:r>
              <a:rPr lang="en-US" dirty="0" smtClean="0"/>
              <a:t>Name		Start Date		Major	</a:t>
            </a:r>
          </a:p>
          <a:p>
            <a:pPr lvl="1"/>
            <a:r>
              <a:rPr lang="en-US" dirty="0" smtClean="0"/>
              <a:t>Scholarship		GPA 			Class	</a:t>
            </a:r>
          </a:p>
          <a:p>
            <a:pPr lvl="1"/>
            <a:r>
              <a:rPr lang="en-US" dirty="0" smtClean="0"/>
              <a:t>Employment		Activities			Scholarship Status</a:t>
            </a:r>
            <a:endParaRPr lang="en-US" dirty="0"/>
          </a:p>
        </p:txBody>
      </p:sp>
      <p:sp>
        <p:nvSpPr>
          <p:cNvPr id="5" name="TextBox 4"/>
          <p:cNvSpPr txBox="1"/>
          <p:nvPr/>
        </p:nvSpPr>
        <p:spPr>
          <a:xfrm>
            <a:off x="324034" y="3810000"/>
            <a:ext cx="8610600" cy="369332"/>
          </a:xfrm>
          <a:prstGeom prst="rect">
            <a:avLst/>
          </a:prstGeom>
          <a:noFill/>
        </p:spPr>
        <p:txBody>
          <a:bodyPr wrap="square" rtlCol="0">
            <a:spAutoFit/>
          </a:bodyPr>
          <a:lstStyle/>
          <a:p>
            <a:pPr>
              <a:buFont typeface="Arial" pitchFamily="34" charset="0"/>
              <a:buChar char="•"/>
            </a:pPr>
            <a:r>
              <a:rPr lang="en-US" dirty="0" smtClean="0"/>
              <a:t>  </a:t>
            </a:r>
            <a:r>
              <a:rPr lang="en-US" b="1" dirty="0" smtClean="0"/>
              <a:t>Internal Surveys</a:t>
            </a:r>
            <a:r>
              <a:rPr lang="en-US" dirty="0" smtClean="0"/>
              <a:t>, which were initially paper surveys and now use Survey Monkey.</a:t>
            </a:r>
            <a:r>
              <a:rPr lang="en-US" b="1" dirty="0" smtClean="0"/>
              <a:t> </a:t>
            </a:r>
            <a:endParaRPr lang="en-US" dirty="0"/>
          </a:p>
        </p:txBody>
      </p:sp>
      <p:sp>
        <p:nvSpPr>
          <p:cNvPr id="3" name="Slide Number Placeholder 2"/>
          <p:cNvSpPr>
            <a:spLocks noGrp="1"/>
          </p:cNvSpPr>
          <p:nvPr>
            <p:ph type="sldNum" sz="quarter" idx="12"/>
          </p:nvPr>
        </p:nvSpPr>
        <p:spPr/>
        <p:txBody>
          <a:bodyPr/>
          <a:lstStyle/>
          <a:p>
            <a:fld id="{EFAC3673-FF51-4F30-981E-B6DB7617408B}"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23307" y="1335386"/>
          <a:ext cx="8893945" cy="4820920"/>
        </p:xfrm>
        <a:graphic>
          <a:graphicData uri="http://schemas.openxmlformats.org/drawingml/2006/table">
            <a:tbl>
              <a:tblPr firstRow="1" bandRow="1">
                <a:tableStyleId>{5C22544A-7EE6-4342-B048-85BDC9FD1C3A}</a:tableStyleId>
              </a:tblPr>
              <a:tblGrid>
                <a:gridCol w="5009729"/>
                <a:gridCol w="2063443"/>
                <a:gridCol w="1820773"/>
              </a:tblGrid>
              <a:tr h="370840">
                <a:tc>
                  <a:txBody>
                    <a:bodyPr/>
                    <a:lstStyle/>
                    <a:p>
                      <a:endParaRPr lang="en-US" dirty="0"/>
                    </a:p>
                  </a:txBody>
                  <a:tcPr/>
                </a:tc>
                <a:tc>
                  <a:txBody>
                    <a:bodyPr/>
                    <a:lstStyle/>
                    <a:p>
                      <a:pPr algn="ctr"/>
                      <a:r>
                        <a:rPr lang="en-US" dirty="0" smtClean="0"/>
                        <a:t>NSF 06-527</a:t>
                      </a:r>
                      <a:endParaRPr lang="en-US" dirty="0"/>
                    </a:p>
                  </a:txBody>
                  <a:tcPr/>
                </a:tc>
                <a:tc>
                  <a:txBody>
                    <a:bodyPr/>
                    <a:lstStyle/>
                    <a:p>
                      <a:pPr algn="ctr"/>
                      <a:r>
                        <a:rPr lang="en-US" dirty="0" smtClean="0"/>
                        <a:t>NSF 07-524</a:t>
                      </a:r>
                      <a:endParaRPr lang="en-US" dirty="0"/>
                    </a:p>
                  </a:txBody>
                  <a:tcPr/>
                </a:tc>
              </a:tr>
              <a:tr h="370840">
                <a:tc>
                  <a:txBody>
                    <a:bodyPr/>
                    <a:lstStyle/>
                    <a:p>
                      <a:r>
                        <a:rPr lang="en-US" sz="1600" b="1" dirty="0" smtClean="0"/>
                        <a:t>How were you</a:t>
                      </a:r>
                      <a:r>
                        <a:rPr lang="en-US" sz="1600" b="1" baseline="0" dirty="0" smtClean="0"/>
                        <a:t> recruited?</a:t>
                      </a:r>
                      <a:endParaRPr lang="en-US" sz="1600" b="1" dirty="0"/>
                    </a:p>
                  </a:txBody>
                  <a:tcPr/>
                </a:tc>
                <a:tc>
                  <a:txBody>
                    <a:bodyPr/>
                    <a:lstStyle/>
                    <a:p>
                      <a:pPr algn="ctr"/>
                      <a:r>
                        <a:rPr lang="en-US" sz="1600" b="1" dirty="0" smtClean="0"/>
                        <a:t>counselors, teachers</a:t>
                      </a:r>
                      <a:endParaRPr lang="en-US" sz="1600" b="1" dirty="0"/>
                    </a:p>
                  </a:txBody>
                  <a:tcPr/>
                </a:tc>
                <a:tc>
                  <a:txBody>
                    <a:bodyPr/>
                    <a:lstStyle/>
                    <a:p>
                      <a:pPr algn="ctr"/>
                      <a:r>
                        <a:rPr lang="en-US" sz="1600" b="1" dirty="0" smtClean="0"/>
                        <a:t>teachers, website</a:t>
                      </a:r>
                      <a:endParaRPr lang="en-US" sz="1600" b="1" dirty="0"/>
                    </a:p>
                  </a:txBody>
                  <a:tcPr/>
                </a:tc>
              </a:tr>
              <a:tr h="370840">
                <a:tc>
                  <a:txBody>
                    <a:bodyPr/>
                    <a:lstStyle/>
                    <a:p>
                      <a:r>
                        <a:rPr lang="en-US" sz="1600" b="1" dirty="0" smtClean="0"/>
                        <a:t>% planning to seek an advanced degree</a:t>
                      </a:r>
                      <a:endParaRPr lang="en-US" sz="1600" b="1" dirty="0"/>
                    </a:p>
                  </a:txBody>
                  <a:tcPr/>
                </a:tc>
                <a:tc>
                  <a:txBody>
                    <a:bodyPr/>
                    <a:lstStyle/>
                    <a:p>
                      <a:pPr algn="ctr"/>
                      <a:r>
                        <a:rPr lang="en-US" sz="1600" b="1" dirty="0" smtClean="0"/>
                        <a:t>33%</a:t>
                      </a:r>
                      <a:endParaRPr lang="en-US" sz="1600" b="1" dirty="0"/>
                    </a:p>
                  </a:txBody>
                  <a:tcPr/>
                </a:tc>
                <a:tc>
                  <a:txBody>
                    <a:bodyPr/>
                    <a:lstStyle/>
                    <a:p>
                      <a:pPr algn="ctr"/>
                      <a:r>
                        <a:rPr lang="en-US" sz="1600" b="1" dirty="0" smtClean="0"/>
                        <a:t>25%</a:t>
                      </a:r>
                      <a:endParaRPr lang="en-US" sz="1600" b="1" dirty="0"/>
                    </a:p>
                  </a:txBody>
                  <a:tcPr/>
                </a:tc>
              </a:tr>
              <a:tr h="370840">
                <a:tc>
                  <a:txBody>
                    <a:bodyPr/>
                    <a:lstStyle/>
                    <a:p>
                      <a:r>
                        <a:rPr lang="en-US" sz="1600" b="1" dirty="0" smtClean="0"/>
                        <a:t>Who influenced your career choice?</a:t>
                      </a:r>
                      <a:endParaRPr lang="en-US" sz="1600" b="1" dirty="0"/>
                    </a:p>
                  </a:txBody>
                  <a:tcPr/>
                </a:tc>
                <a:tc>
                  <a:txBody>
                    <a:bodyPr/>
                    <a:lstStyle/>
                    <a:p>
                      <a:pPr algn="ctr"/>
                      <a:r>
                        <a:rPr lang="en-US" sz="1600" b="1" dirty="0" smtClean="0"/>
                        <a:t>relatives</a:t>
                      </a:r>
                      <a:r>
                        <a:rPr lang="en-US" sz="1600" b="1" baseline="0" dirty="0" smtClean="0"/>
                        <a:t>, teachers</a:t>
                      </a:r>
                      <a:endParaRPr lang="en-US" sz="1600" b="1" dirty="0"/>
                    </a:p>
                  </a:txBody>
                  <a:tcPr/>
                </a:tc>
                <a:tc>
                  <a:txBody>
                    <a:bodyPr/>
                    <a:lstStyle/>
                    <a:p>
                      <a:pPr algn="ctr"/>
                      <a:r>
                        <a:rPr lang="en-US" sz="1600" b="1" dirty="0" smtClean="0"/>
                        <a:t>parents, teachers</a:t>
                      </a:r>
                      <a:endParaRPr lang="en-US" sz="1600" b="1" dirty="0"/>
                    </a:p>
                  </a:txBody>
                  <a:tcPr/>
                </a:tc>
              </a:tr>
              <a:tr h="370840">
                <a:tc>
                  <a:txBody>
                    <a:bodyPr/>
                    <a:lstStyle/>
                    <a:p>
                      <a:r>
                        <a:rPr lang="en-US" sz="1600" b="1" dirty="0" smtClean="0"/>
                        <a:t>What motivated your career choice?</a:t>
                      </a:r>
                      <a:endParaRPr lang="en-US" sz="1600" b="1" dirty="0"/>
                    </a:p>
                  </a:txBody>
                  <a:tcPr/>
                </a:tc>
                <a:tc>
                  <a:txBody>
                    <a:bodyPr/>
                    <a:lstStyle/>
                    <a:p>
                      <a:pPr algn="ctr"/>
                      <a:r>
                        <a:rPr lang="en-US" sz="1600" b="1" dirty="0" smtClean="0"/>
                        <a:t>money,</a:t>
                      </a:r>
                      <a:r>
                        <a:rPr lang="en-US" sz="1600" b="1" baseline="0" dirty="0" smtClean="0"/>
                        <a:t> </a:t>
                      </a:r>
                      <a:r>
                        <a:rPr lang="en-US" sz="1600" b="1" dirty="0" smtClean="0"/>
                        <a:t>prestige</a:t>
                      </a:r>
                      <a:endParaRPr lang="en-US" sz="1600" b="1" dirty="0"/>
                    </a:p>
                  </a:txBody>
                  <a:tcPr/>
                </a:tc>
                <a:tc>
                  <a:txBody>
                    <a:bodyPr/>
                    <a:lstStyle/>
                    <a:p>
                      <a:pPr algn="ctr"/>
                      <a:r>
                        <a:rPr lang="en-US" sz="1600" b="1" dirty="0" smtClean="0"/>
                        <a:t>doing good, money</a:t>
                      </a:r>
                      <a:endParaRPr lang="en-US" sz="1600" b="1" dirty="0"/>
                    </a:p>
                  </a:txBody>
                  <a:tcPr/>
                </a:tc>
              </a:tr>
              <a:tr h="370840">
                <a:tc>
                  <a:txBody>
                    <a:bodyPr/>
                    <a:lstStyle/>
                    <a:p>
                      <a:r>
                        <a:rPr lang="en-US" sz="1600" b="1" dirty="0" smtClean="0"/>
                        <a:t>When did you begin</a:t>
                      </a:r>
                      <a:r>
                        <a:rPr lang="en-US" sz="1600" b="1" baseline="0" dirty="0" smtClean="0"/>
                        <a:t> choosing a college?</a:t>
                      </a:r>
                      <a:endParaRPr lang="en-US" sz="1600" b="1" dirty="0"/>
                    </a:p>
                  </a:txBody>
                  <a:tcPr/>
                </a:tc>
                <a:tc>
                  <a:txBody>
                    <a:bodyPr/>
                    <a:lstStyle/>
                    <a:p>
                      <a:pPr algn="ctr"/>
                      <a:r>
                        <a:rPr lang="en-US" sz="1600" b="1" dirty="0" smtClean="0"/>
                        <a:t>junior &amp; senior years</a:t>
                      </a:r>
                      <a:endParaRPr lang="en-US" sz="1600" b="1" dirty="0"/>
                    </a:p>
                  </a:txBody>
                  <a:tcPr/>
                </a:tc>
                <a:tc>
                  <a:txBody>
                    <a:bodyPr/>
                    <a:lstStyle/>
                    <a:p>
                      <a:pPr algn="ctr"/>
                      <a:r>
                        <a:rPr lang="en-US" sz="1600" b="1" dirty="0" smtClean="0"/>
                        <a:t>junior year</a:t>
                      </a:r>
                      <a:endParaRPr lang="en-US" sz="1600" b="1" dirty="0"/>
                    </a:p>
                  </a:txBody>
                  <a:tcPr/>
                </a:tc>
              </a:tr>
              <a:tr h="370840">
                <a:tc>
                  <a:txBody>
                    <a:bodyPr/>
                    <a:lstStyle/>
                    <a:p>
                      <a:r>
                        <a:rPr lang="en-US" sz="1600" b="1" dirty="0" smtClean="0"/>
                        <a:t>% attending</a:t>
                      </a:r>
                      <a:r>
                        <a:rPr lang="en-US" sz="1600" b="1" baseline="0" dirty="0" smtClean="0"/>
                        <a:t> Tech because of </a:t>
                      </a:r>
                      <a:r>
                        <a:rPr lang="en-US" sz="1600" b="1" dirty="0" smtClean="0"/>
                        <a:t>Montana</a:t>
                      </a:r>
                      <a:r>
                        <a:rPr lang="en-US" sz="1600" b="1" baseline="0" dirty="0" smtClean="0"/>
                        <a:t> Minds</a:t>
                      </a:r>
                      <a:endParaRPr lang="en-US" sz="1600" b="1" dirty="0"/>
                    </a:p>
                  </a:txBody>
                  <a:tcPr/>
                </a:tc>
                <a:tc>
                  <a:txBody>
                    <a:bodyPr/>
                    <a:lstStyle/>
                    <a:p>
                      <a:pPr algn="ctr"/>
                      <a:r>
                        <a:rPr lang="en-US" sz="1600" b="1" dirty="0" smtClean="0"/>
                        <a:t>56%</a:t>
                      </a:r>
                      <a:endParaRPr lang="en-US" sz="1600" b="1" dirty="0"/>
                    </a:p>
                  </a:txBody>
                  <a:tcPr/>
                </a:tc>
                <a:tc>
                  <a:txBody>
                    <a:bodyPr/>
                    <a:lstStyle/>
                    <a:p>
                      <a:pPr algn="ctr"/>
                      <a:r>
                        <a:rPr lang="en-US" sz="1600" b="1" dirty="0" smtClean="0"/>
                        <a:t>50%</a:t>
                      </a:r>
                      <a:endParaRPr lang="en-US" sz="1600" b="1" dirty="0"/>
                    </a:p>
                  </a:txBody>
                  <a:tcPr/>
                </a:tc>
              </a:tr>
              <a:tr h="370840">
                <a:tc>
                  <a:txBody>
                    <a:bodyPr/>
                    <a:lstStyle/>
                    <a:p>
                      <a:r>
                        <a:rPr lang="en-US" sz="1600" b="1" dirty="0" smtClean="0"/>
                        <a:t>%</a:t>
                      </a:r>
                      <a:r>
                        <a:rPr lang="en-US" sz="1600" b="1" baseline="0" dirty="0" smtClean="0"/>
                        <a:t> already intending on majoring in STEM</a:t>
                      </a:r>
                      <a:endParaRPr lang="en-US" sz="1600" b="1" dirty="0"/>
                    </a:p>
                  </a:txBody>
                  <a:tcPr/>
                </a:tc>
                <a:tc>
                  <a:txBody>
                    <a:bodyPr/>
                    <a:lstStyle/>
                    <a:p>
                      <a:pPr algn="ctr"/>
                      <a:r>
                        <a:rPr lang="en-US" sz="1600" b="1" dirty="0" smtClean="0"/>
                        <a:t>44%</a:t>
                      </a:r>
                      <a:endParaRPr lang="en-US" sz="1600" b="1" dirty="0"/>
                    </a:p>
                  </a:txBody>
                  <a:tcPr/>
                </a:tc>
                <a:tc>
                  <a:txBody>
                    <a:bodyPr/>
                    <a:lstStyle/>
                    <a:p>
                      <a:pPr algn="ctr"/>
                      <a:r>
                        <a:rPr lang="en-US" sz="1600" b="1" dirty="0" smtClean="0"/>
                        <a:t>87%</a:t>
                      </a:r>
                      <a:endParaRPr lang="en-US" sz="1600" b="1" dirty="0"/>
                    </a:p>
                  </a:txBody>
                  <a:tcPr/>
                </a:tc>
              </a:tr>
              <a:tr h="370840">
                <a:tc>
                  <a:txBody>
                    <a:bodyPr/>
                    <a:lstStyle/>
                    <a:p>
                      <a:r>
                        <a:rPr lang="en-US" sz="1600" b="1" dirty="0" smtClean="0"/>
                        <a:t>High school adequately prepared</a:t>
                      </a:r>
                      <a:r>
                        <a:rPr lang="en-US" sz="1600" b="1" baseline="0" dirty="0" smtClean="0"/>
                        <a:t> </a:t>
                      </a:r>
                      <a:r>
                        <a:rPr lang="en-US" sz="1600" b="1" dirty="0" smtClean="0"/>
                        <a:t>you for college?</a:t>
                      </a:r>
                      <a:endParaRPr lang="en-US" sz="1600" b="1" dirty="0"/>
                    </a:p>
                  </a:txBody>
                  <a:tcPr/>
                </a:tc>
                <a:tc>
                  <a:txBody>
                    <a:bodyPr/>
                    <a:lstStyle/>
                    <a:p>
                      <a:pPr algn="ctr"/>
                      <a:r>
                        <a:rPr lang="en-US" sz="1600" b="1" dirty="0" smtClean="0"/>
                        <a:t>87%  yes</a:t>
                      </a:r>
                      <a:endParaRPr lang="en-US" sz="1600" b="1" dirty="0"/>
                    </a:p>
                  </a:txBody>
                  <a:tcPr/>
                </a:tc>
                <a:tc>
                  <a:txBody>
                    <a:bodyPr/>
                    <a:lstStyle/>
                    <a:p>
                      <a:pPr algn="ctr"/>
                      <a:r>
                        <a:rPr lang="en-US" sz="1600" b="1" dirty="0" smtClean="0"/>
                        <a:t>81%  yes</a:t>
                      </a:r>
                      <a:endParaRPr lang="en-US" sz="1600" b="1" dirty="0"/>
                    </a:p>
                  </a:txBody>
                  <a:tcPr/>
                </a:tc>
              </a:tr>
              <a:tr h="370840">
                <a:tc>
                  <a:txBody>
                    <a:bodyPr/>
                    <a:lstStyle/>
                    <a:p>
                      <a:r>
                        <a:rPr lang="en-US" sz="1600" b="1" dirty="0" smtClean="0"/>
                        <a:t>%</a:t>
                      </a:r>
                      <a:r>
                        <a:rPr lang="en-US" sz="1600" b="1" baseline="0" dirty="0" smtClean="0"/>
                        <a:t> </a:t>
                      </a:r>
                      <a:r>
                        <a:rPr lang="en-US" sz="1600" b="1" dirty="0" smtClean="0"/>
                        <a:t>participating HS</a:t>
                      </a:r>
                      <a:r>
                        <a:rPr lang="en-US" sz="1600" b="1" baseline="0" dirty="0" smtClean="0"/>
                        <a:t> </a:t>
                      </a:r>
                      <a:r>
                        <a:rPr lang="en-US" sz="1600" b="1" dirty="0" smtClean="0"/>
                        <a:t>extracurricular academic activities</a:t>
                      </a:r>
                      <a:endParaRPr lang="en-US" sz="1600" b="1" dirty="0"/>
                    </a:p>
                  </a:txBody>
                  <a:tcPr/>
                </a:tc>
                <a:tc>
                  <a:txBody>
                    <a:bodyPr/>
                    <a:lstStyle/>
                    <a:p>
                      <a:pPr algn="ctr"/>
                      <a:r>
                        <a:rPr lang="en-US" sz="1600" b="1" dirty="0" smtClean="0"/>
                        <a:t>63%</a:t>
                      </a:r>
                      <a:endParaRPr lang="en-US" sz="1600" b="1" dirty="0"/>
                    </a:p>
                  </a:txBody>
                  <a:tcPr/>
                </a:tc>
                <a:tc>
                  <a:txBody>
                    <a:bodyPr/>
                    <a:lstStyle/>
                    <a:p>
                      <a:pPr algn="ctr"/>
                      <a:r>
                        <a:rPr lang="en-US" sz="1600" b="1" dirty="0" smtClean="0"/>
                        <a:t>62%</a:t>
                      </a:r>
                      <a:endParaRPr lang="en-US" sz="1600" b="1" dirty="0"/>
                    </a:p>
                  </a:txBody>
                  <a:tcPr/>
                </a:tc>
              </a:tr>
              <a:tr h="370840">
                <a:tc>
                  <a:txBody>
                    <a:bodyPr/>
                    <a:lstStyle/>
                    <a:p>
                      <a:r>
                        <a:rPr lang="en-US" sz="1600" b="1" dirty="0" smtClean="0"/>
                        <a:t>Number of outside of class hours</a:t>
                      </a:r>
                      <a:r>
                        <a:rPr lang="en-US" sz="1600" b="1" baseline="0" dirty="0" smtClean="0"/>
                        <a:t> spent studying</a:t>
                      </a:r>
                      <a:endParaRPr lang="en-US" sz="1600" b="1" dirty="0"/>
                    </a:p>
                  </a:txBody>
                  <a:tcPr/>
                </a:tc>
                <a:tc>
                  <a:txBody>
                    <a:bodyPr/>
                    <a:lstStyle/>
                    <a:p>
                      <a:pPr algn="ctr"/>
                      <a:r>
                        <a:rPr lang="en-US" sz="1600" b="1" dirty="0" smtClean="0"/>
                        <a:t>3.7 hrs</a:t>
                      </a:r>
                      <a:endParaRPr lang="en-US" sz="1600" b="1" dirty="0"/>
                    </a:p>
                  </a:txBody>
                  <a:tcPr/>
                </a:tc>
                <a:tc>
                  <a:txBody>
                    <a:bodyPr/>
                    <a:lstStyle/>
                    <a:p>
                      <a:pPr algn="ctr"/>
                      <a:r>
                        <a:rPr lang="en-US" sz="1600" b="1" dirty="0" smtClean="0"/>
                        <a:t>2.1 hrs</a:t>
                      </a:r>
                      <a:endParaRPr lang="en-US" sz="1600" b="1" dirty="0"/>
                    </a:p>
                  </a:txBody>
                  <a:tcPr/>
                </a:tc>
              </a:tr>
              <a:tr h="370840">
                <a:tc>
                  <a:txBody>
                    <a:bodyPr/>
                    <a:lstStyle/>
                    <a:p>
                      <a:r>
                        <a:rPr lang="en-US" sz="1600" b="1" dirty="0" smtClean="0"/>
                        <a:t>% using Montana</a:t>
                      </a:r>
                      <a:r>
                        <a:rPr lang="en-US" sz="1600" b="1" baseline="0" dirty="0" smtClean="0"/>
                        <a:t> Minds or Learning Center tutors</a:t>
                      </a:r>
                      <a:endParaRPr lang="en-US" sz="1600" b="1" dirty="0"/>
                    </a:p>
                  </a:txBody>
                  <a:tcPr/>
                </a:tc>
                <a:tc>
                  <a:txBody>
                    <a:bodyPr/>
                    <a:lstStyle/>
                    <a:p>
                      <a:pPr algn="ctr"/>
                      <a:r>
                        <a:rPr lang="en-US" sz="1600" b="1" dirty="0" smtClean="0"/>
                        <a:t>68% each week</a:t>
                      </a:r>
                      <a:endParaRPr lang="en-US" sz="1600" b="1" dirty="0"/>
                    </a:p>
                  </a:txBody>
                  <a:tcPr/>
                </a:tc>
                <a:tc>
                  <a:txBody>
                    <a:bodyPr/>
                    <a:lstStyle/>
                    <a:p>
                      <a:pPr algn="ctr"/>
                      <a:r>
                        <a:rPr lang="en-US" sz="1600" b="1" dirty="0" smtClean="0"/>
                        <a:t>21% each week</a:t>
                      </a:r>
                      <a:endParaRPr lang="en-US" sz="1600" b="1" dirty="0"/>
                    </a:p>
                  </a:txBody>
                  <a:tcPr/>
                </a:tc>
              </a:tr>
              <a:tr h="370840">
                <a:tc>
                  <a:txBody>
                    <a:bodyPr/>
                    <a:lstStyle/>
                    <a:p>
                      <a:r>
                        <a:rPr lang="en-US" sz="1600" b="1" dirty="0" smtClean="0"/>
                        <a:t>% able to balance academic &amp; social life</a:t>
                      </a:r>
                      <a:endParaRPr lang="en-US" sz="1600" b="1" dirty="0"/>
                    </a:p>
                  </a:txBody>
                  <a:tcPr/>
                </a:tc>
                <a:tc>
                  <a:txBody>
                    <a:bodyPr/>
                    <a:lstStyle/>
                    <a:p>
                      <a:pPr algn="ctr"/>
                      <a:r>
                        <a:rPr lang="en-US" sz="1600" b="1" dirty="0" smtClean="0"/>
                        <a:t>88%</a:t>
                      </a:r>
                      <a:endParaRPr lang="en-US" sz="1600" b="1" dirty="0"/>
                    </a:p>
                  </a:txBody>
                  <a:tcPr/>
                </a:tc>
                <a:tc>
                  <a:txBody>
                    <a:bodyPr/>
                    <a:lstStyle/>
                    <a:p>
                      <a:pPr algn="ctr"/>
                      <a:r>
                        <a:rPr lang="en-US" sz="1600" b="1" dirty="0" smtClean="0"/>
                        <a:t>69%</a:t>
                      </a:r>
                      <a:endParaRPr lang="en-US" sz="1600" b="1" dirty="0"/>
                    </a:p>
                  </a:txBody>
                  <a:tcPr/>
                </a:tc>
              </a:tr>
            </a:tbl>
          </a:graphicData>
        </a:graphic>
      </p:graphicFrame>
      <p:sp>
        <p:nvSpPr>
          <p:cNvPr id="12" name="TextBox 11"/>
          <p:cNvSpPr txBox="1"/>
          <p:nvPr/>
        </p:nvSpPr>
        <p:spPr>
          <a:xfrm>
            <a:off x="228600" y="228600"/>
            <a:ext cx="8534400" cy="923330"/>
          </a:xfrm>
          <a:prstGeom prst="rect">
            <a:avLst/>
          </a:prstGeom>
          <a:noFill/>
        </p:spPr>
        <p:txBody>
          <a:bodyPr wrap="square" rtlCol="0">
            <a:spAutoFit/>
          </a:bodyPr>
          <a:lstStyle/>
          <a:p>
            <a:pPr algn="ctr"/>
            <a:r>
              <a:rPr lang="en-US" b="1" dirty="0" smtClean="0"/>
              <a:t>What The Surveys Reveal About the Montana Minds’ Scholars</a:t>
            </a:r>
          </a:p>
          <a:p>
            <a:endParaRPr lang="en-US" dirty="0" smtClean="0"/>
          </a:p>
          <a:p>
            <a:r>
              <a:rPr lang="en-US" dirty="0" smtClean="0"/>
              <a:t>These data below are from surveys taken early in the students 2</a:t>
            </a:r>
            <a:r>
              <a:rPr lang="en-US" baseline="30000" dirty="0" smtClean="0"/>
              <a:t>nd</a:t>
            </a:r>
            <a:r>
              <a:rPr lang="en-US" dirty="0" smtClean="0"/>
              <a:t> semester</a:t>
            </a:r>
            <a:endParaRPr lang="en-US" dirty="0"/>
          </a:p>
        </p:txBody>
      </p:sp>
      <p:sp>
        <p:nvSpPr>
          <p:cNvPr id="2" name="Slide Number Placeholder 1"/>
          <p:cNvSpPr>
            <a:spLocks noGrp="1"/>
          </p:cNvSpPr>
          <p:nvPr>
            <p:ph type="sldNum" sz="quarter" idx="12"/>
          </p:nvPr>
        </p:nvSpPr>
        <p:spPr/>
        <p:txBody>
          <a:bodyPr/>
          <a:lstStyle/>
          <a:p>
            <a:fld id="{EFAC3673-FF51-4F30-981E-B6DB7617408B}" type="slidenum">
              <a:rPr lang="en-US" smtClean="0"/>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295400"/>
          <a:ext cx="8610599" cy="1854200"/>
        </p:xfrm>
        <a:graphic>
          <a:graphicData uri="http://schemas.openxmlformats.org/drawingml/2006/table">
            <a:tbl>
              <a:tblPr firstRow="1" bandRow="1">
                <a:tableStyleId>{5C22544A-7EE6-4342-B048-85BDC9FD1C3A}</a:tableStyleId>
              </a:tblPr>
              <a:tblGrid>
                <a:gridCol w="4419600"/>
                <a:gridCol w="1066800"/>
                <a:gridCol w="1066800"/>
                <a:gridCol w="990600"/>
                <a:gridCol w="1066799"/>
              </a:tblGrid>
              <a:tr h="370840">
                <a:tc>
                  <a:txBody>
                    <a:bodyPr/>
                    <a:lstStyle/>
                    <a:p>
                      <a:pPr algn="ctr"/>
                      <a:r>
                        <a:rPr lang="en-US" sz="1800" b="1" dirty="0" smtClean="0"/>
                        <a:t>NSF 06-527</a:t>
                      </a:r>
                      <a:endParaRPr lang="en-US" sz="1800" b="1" dirty="0"/>
                    </a:p>
                  </a:txBody>
                  <a:tcPr/>
                </a:tc>
                <a:tc>
                  <a:txBody>
                    <a:bodyPr/>
                    <a:lstStyle/>
                    <a:p>
                      <a:pPr algn="ctr"/>
                      <a:r>
                        <a:rPr lang="en-US" sz="1800" b="1" dirty="0" smtClean="0"/>
                        <a:t>2007</a:t>
                      </a:r>
                      <a:endParaRPr lang="en-US" sz="1800" b="1" dirty="0"/>
                    </a:p>
                  </a:txBody>
                  <a:tcPr/>
                </a:tc>
                <a:tc>
                  <a:txBody>
                    <a:bodyPr/>
                    <a:lstStyle/>
                    <a:p>
                      <a:pPr algn="ctr"/>
                      <a:r>
                        <a:rPr lang="en-US" sz="1800" b="1" dirty="0" smtClean="0"/>
                        <a:t>2008</a:t>
                      </a:r>
                      <a:endParaRPr lang="en-US" sz="1800" b="1" dirty="0"/>
                    </a:p>
                  </a:txBody>
                  <a:tcPr/>
                </a:tc>
                <a:tc>
                  <a:txBody>
                    <a:bodyPr/>
                    <a:lstStyle/>
                    <a:p>
                      <a:pPr algn="ctr"/>
                      <a:r>
                        <a:rPr lang="en-US" sz="1800" b="1" dirty="0" smtClean="0"/>
                        <a:t>2009</a:t>
                      </a:r>
                      <a:endParaRPr lang="en-US" sz="1800" b="1" dirty="0"/>
                    </a:p>
                  </a:txBody>
                  <a:tcPr/>
                </a:tc>
                <a:tc>
                  <a:txBody>
                    <a:bodyPr/>
                    <a:lstStyle/>
                    <a:p>
                      <a:pPr algn="ctr"/>
                      <a:r>
                        <a:rPr lang="en-US" sz="1800" b="1" dirty="0" smtClean="0"/>
                        <a:t>2010</a:t>
                      </a:r>
                      <a:endParaRPr lang="en-US" sz="1800" b="1" dirty="0"/>
                    </a:p>
                  </a:txBody>
                  <a:tcPr/>
                </a:tc>
              </a:tr>
              <a:tr h="370840">
                <a:tc>
                  <a:txBody>
                    <a:bodyPr/>
                    <a:lstStyle/>
                    <a:p>
                      <a:r>
                        <a:rPr lang="en-US" sz="1800" b="1" dirty="0" smtClean="0"/>
                        <a:t>Avg.</a:t>
                      </a:r>
                      <a:r>
                        <a:rPr lang="en-US" sz="1800" b="1" baseline="0" dirty="0" smtClean="0"/>
                        <a:t> </a:t>
                      </a:r>
                      <a:r>
                        <a:rPr lang="en-US" sz="1800" b="1" dirty="0" smtClean="0"/>
                        <a:t>Estimated Family Contribution (EFC)</a:t>
                      </a:r>
                      <a:endParaRPr lang="en-US" sz="18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$5,335</a:t>
                      </a:r>
                    </a:p>
                  </a:txBody>
                  <a:tcPr/>
                </a:tc>
                <a:tc>
                  <a:txBody>
                    <a:bodyPr/>
                    <a:lstStyle/>
                    <a:p>
                      <a:pPr algn="r"/>
                      <a:r>
                        <a:rPr lang="en-US" sz="1800" b="1" dirty="0" smtClean="0"/>
                        <a:t>$4,424</a:t>
                      </a:r>
                      <a:endParaRPr lang="en-US" sz="1800" b="1" dirty="0"/>
                    </a:p>
                  </a:txBody>
                  <a:tcPr/>
                </a:tc>
                <a:tc>
                  <a:txBody>
                    <a:bodyPr/>
                    <a:lstStyle/>
                    <a:p>
                      <a:pPr algn="r"/>
                      <a:r>
                        <a:rPr lang="en-US" sz="1800" b="1" dirty="0" smtClean="0"/>
                        <a:t>$4,047</a:t>
                      </a:r>
                      <a:endParaRPr lang="en-US" sz="1800" b="1" dirty="0"/>
                    </a:p>
                  </a:txBody>
                  <a:tcPr/>
                </a:tc>
                <a:tc>
                  <a:txBody>
                    <a:bodyPr/>
                    <a:lstStyle/>
                    <a:p>
                      <a:pPr algn="r"/>
                      <a:r>
                        <a:rPr lang="en-US" sz="1800" b="1" dirty="0" smtClean="0"/>
                        <a:t>$4,699</a:t>
                      </a:r>
                      <a:endParaRPr lang="en-US" sz="1800" b="1" dirty="0"/>
                    </a:p>
                  </a:txBody>
                  <a:tcPr/>
                </a:tc>
              </a:tr>
              <a:tr h="370840">
                <a:tc>
                  <a:txBody>
                    <a:bodyPr/>
                    <a:lstStyle/>
                    <a:p>
                      <a:r>
                        <a:rPr lang="en-US" sz="1800" b="1" dirty="0" smtClean="0"/>
                        <a:t>Average</a:t>
                      </a:r>
                      <a:r>
                        <a:rPr lang="en-US" sz="1800" b="1" baseline="0" dirty="0" smtClean="0"/>
                        <a:t> Defined Need</a:t>
                      </a:r>
                      <a:endParaRPr lang="en-US" sz="1800" b="1" dirty="0"/>
                    </a:p>
                  </a:txBody>
                  <a:tcPr/>
                </a:tc>
                <a:tc>
                  <a:txBody>
                    <a:bodyPr/>
                    <a:lstStyle/>
                    <a:p>
                      <a:pPr algn="r"/>
                      <a:r>
                        <a:rPr lang="en-US" sz="1800" b="1" dirty="0" smtClean="0"/>
                        <a:t>$9,440</a:t>
                      </a:r>
                      <a:endParaRPr lang="en-US" sz="1800" b="1" dirty="0"/>
                    </a:p>
                  </a:txBody>
                  <a:tcPr/>
                </a:tc>
                <a:tc>
                  <a:txBody>
                    <a:bodyPr/>
                    <a:lstStyle/>
                    <a:p>
                      <a:pPr algn="r"/>
                      <a:r>
                        <a:rPr lang="en-US" sz="1800" b="1" dirty="0" smtClean="0"/>
                        <a:t>$12,166</a:t>
                      </a:r>
                      <a:endParaRPr lang="en-US" sz="1800" b="1" dirty="0"/>
                    </a:p>
                  </a:txBody>
                  <a:tcPr/>
                </a:tc>
                <a:tc>
                  <a:txBody>
                    <a:bodyPr/>
                    <a:lstStyle/>
                    <a:p>
                      <a:pPr algn="r"/>
                      <a:r>
                        <a:rPr lang="en-US" sz="1800" b="1" dirty="0" smtClean="0"/>
                        <a:t>$11,454</a:t>
                      </a:r>
                      <a:endParaRPr lang="en-US" sz="1800" b="1" dirty="0"/>
                    </a:p>
                  </a:txBody>
                  <a:tcPr/>
                </a:tc>
                <a:tc>
                  <a:txBody>
                    <a:bodyPr/>
                    <a:lstStyle/>
                    <a:p>
                      <a:pPr algn="r"/>
                      <a:r>
                        <a:rPr lang="en-US" sz="1800" b="1" dirty="0" smtClean="0"/>
                        <a:t>$11,873</a:t>
                      </a:r>
                    </a:p>
                  </a:txBody>
                  <a:tcPr/>
                </a:tc>
              </a:tr>
              <a:tr h="370840">
                <a:tc>
                  <a:txBody>
                    <a:bodyPr/>
                    <a:lstStyle/>
                    <a:p>
                      <a:r>
                        <a:rPr lang="en-US" sz="1800" b="1" dirty="0" smtClean="0"/>
                        <a:t>Average Award</a:t>
                      </a:r>
                      <a:endParaRPr lang="en-US" sz="18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$5,903</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$5,635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$5,249</a:t>
                      </a:r>
                    </a:p>
                  </a:txBody>
                  <a:tcPr/>
                </a:tc>
                <a:tc>
                  <a:txBody>
                    <a:bodyPr/>
                    <a:lstStyle/>
                    <a:p>
                      <a:pPr algn="r"/>
                      <a:r>
                        <a:rPr lang="en-US" sz="1800" b="1" dirty="0" smtClean="0"/>
                        <a:t>$5,257</a:t>
                      </a:r>
                      <a:endParaRPr lang="en-US" sz="1800" b="1" dirty="0"/>
                    </a:p>
                  </a:txBody>
                  <a:tcPr/>
                </a:tc>
              </a:tr>
              <a:tr h="370840">
                <a:tc>
                  <a:txBody>
                    <a:bodyPr/>
                    <a:lstStyle/>
                    <a:p>
                      <a:r>
                        <a:rPr lang="en-US" sz="1800" b="1" dirty="0" smtClean="0"/>
                        <a:t>% Scholars with the Maximum Award</a:t>
                      </a:r>
                      <a:endParaRPr lang="en-US" sz="18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71%</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88%</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80%</a:t>
                      </a:r>
                    </a:p>
                  </a:txBody>
                  <a:tcPr/>
                </a:tc>
                <a:tc>
                  <a:txBody>
                    <a:bodyPr/>
                    <a:lstStyle/>
                    <a:p>
                      <a:pPr algn="r"/>
                      <a:r>
                        <a:rPr lang="en-US" sz="1800" b="1" dirty="0" smtClean="0"/>
                        <a:t>80%</a:t>
                      </a:r>
                      <a:endParaRPr lang="en-US" sz="1800" b="1" dirty="0"/>
                    </a:p>
                  </a:txBody>
                  <a:tcPr/>
                </a:tc>
              </a:tr>
            </a:tbl>
          </a:graphicData>
        </a:graphic>
      </p:graphicFrame>
      <p:sp>
        <p:nvSpPr>
          <p:cNvPr id="3" name="TextBox 2"/>
          <p:cNvSpPr txBox="1"/>
          <p:nvPr/>
        </p:nvSpPr>
        <p:spPr>
          <a:xfrm>
            <a:off x="228600" y="533400"/>
            <a:ext cx="8534400" cy="381000"/>
          </a:xfrm>
          <a:prstGeom prst="rect">
            <a:avLst/>
          </a:prstGeom>
          <a:noFill/>
        </p:spPr>
        <p:txBody>
          <a:bodyPr wrap="square" rtlCol="0">
            <a:spAutoFit/>
          </a:bodyPr>
          <a:lstStyle/>
          <a:p>
            <a:pPr algn="ctr"/>
            <a:r>
              <a:rPr lang="en-US" b="1" dirty="0" smtClean="0"/>
              <a:t>Meeting Need</a:t>
            </a:r>
            <a:endParaRPr lang="en-US" b="1" dirty="0"/>
          </a:p>
        </p:txBody>
      </p:sp>
      <p:graphicFrame>
        <p:nvGraphicFramePr>
          <p:cNvPr id="4" name="Table 3"/>
          <p:cNvGraphicFramePr>
            <a:graphicFrameLocks noGrp="1"/>
          </p:cNvGraphicFramePr>
          <p:nvPr/>
        </p:nvGraphicFramePr>
        <p:xfrm>
          <a:off x="228600" y="3810000"/>
          <a:ext cx="8610600" cy="1854200"/>
        </p:xfrm>
        <a:graphic>
          <a:graphicData uri="http://schemas.openxmlformats.org/drawingml/2006/table">
            <a:tbl>
              <a:tblPr firstRow="1" bandRow="1">
                <a:tableStyleId>{5C22544A-7EE6-4342-B048-85BDC9FD1C3A}</a:tableStyleId>
              </a:tblPr>
              <a:tblGrid>
                <a:gridCol w="4419600"/>
                <a:gridCol w="1066800"/>
                <a:gridCol w="1066800"/>
                <a:gridCol w="990600"/>
                <a:gridCol w="1066800"/>
              </a:tblGrid>
              <a:tr h="370840">
                <a:tc>
                  <a:txBody>
                    <a:bodyPr/>
                    <a:lstStyle/>
                    <a:p>
                      <a:pPr algn="ctr"/>
                      <a:r>
                        <a:rPr lang="en-US" sz="1800" b="1" dirty="0" smtClean="0"/>
                        <a:t>NSF 07-524</a:t>
                      </a:r>
                      <a:endParaRPr lang="en-US" sz="1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2007</a:t>
                      </a:r>
                    </a:p>
                  </a:txBody>
                  <a:tcPr/>
                </a:tc>
                <a:tc>
                  <a:txBody>
                    <a:bodyPr/>
                    <a:lstStyle/>
                    <a:p>
                      <a:pPr algn="ctr"/>
                      <a:r>
                        <a:rPr lang="en-US" sz="1800" b="1" dirty="0" smtClean="0"/>
                        <a:t>2008</a:t>
                      </a:r>
                      <a:endParaRPr lang="en-US" sz="1800" b="1" dirty="0"/>
                    </a:p>
                  </a:txBody>
                  <a:tcPr/>
                </a:tc>
                <a:tc>
                  <a:txBody>
                    <a:bodyPr/>
                    <a:lstStyle/>
                    <a:p>
                      <a:pPr algn="ctr"/>
                      <a:r>
                        <a:rPr lang="en-US" sz="1800" b="1" dirty="0" smtClean="0"/>
                        <a:t>2009</a:t>
                      </a:r>
                      <a:endParaRPr lang="en-US" sz="1800" b="1" dirty="0"/>
                    </a:p>
                  </a:txBody>
                  <a:tcPr/>
                </a:tc>
                <a:tc>
                  <a:txBody>
                    <a:bodyPr/>
                    <a:lstStyle/>
                    <a:p>
                      <a:pPr algn="ctr"/>
                      <a:r>
                        <a:rPr lang="en-US" sz="1800" b="1" dirty="0" smtClean="0"/>
                        <a:t>2010</a:t>
                      </a:r>
                      <a:endParaRPr lang="en-US" sz="1800" b="1" dirty="0"/>
                    </a:p>
                  </a:txBody>
                  <a:tcPr/>
                </a:tc>
              </a:tr>
              <a:tr h="370840">
                <a:tc>
                  <a:txBody>
                    <a:bodyPr/>
                    <a:lstStyle/>
                    <a:p>
                      <a:r>
                        <a:rPr lang="en-US" sz="1800" b="1" dirty="0" smtClean="0"/>
                        <a:t>Avg.</a:t>
                      </a:r>
                      <a:r>
                        <a:rPr lang="en-US" sz="1800" b="1" baseline="0" dirty="0" smtClean="0"/>
                        <a:t> </a:t>
                      </a:r>
                      <a:r>
                        <a:rPr lang="en-US" sz="1800" b="1" dirty="0" smtClean="0"/>
                        <a:t>Estimated Family Contribution (EFC)</a:t>
                      </a:r>
                      <a:endParaRPr lang="en-US" sz="1800" b="1" dirty="0"/>
                    </a:p>
                  </a:txBody>
                  <a:tcPr/>
                </a:tc>
                <a:tc>
                  <a:txBody>
                    <a:bodyPr/>
                    <a:lstStyle/>
                    <a:p>
                      <a:pPr algn="r"/>
                      <a:endParaRPr lang="en-US" sz="1800" b="1" dirty="0"/>
                    </a:p>
                  </a:txBody>
                  <a:tcP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$3,922</a:t>
                      </a:r>
                    </a:p>
                  </a:txBody>
                  <a:tcPr/>
                </a:tc>
                <a:tc>
                  <a:txBody>
                    <a:bodyPr/>
                    <a:lstStyle/>
                    <a:p>
                      <a:pPr algn="r"/>
                      <a:r>
                        <a:rPr lang="en-US" sz="1800" b="1" dirty="0" smtClean="0"/>
                        <a:t>$2,770</a:t>
                      </a:r>
                      <a:endParaRPr lang="en-US" sz="1800" b="1" dirty="0"/>
                    </a:p>
                  </a:txBody>
                  <a:tcPr/>
                </a:tc>
                <a:tc>
                  <a:txBody>
                    <a:bodyPr/>
                    <a:lstStyle/>
                    <a:p>
                      <a:pPr algn="r"/>
                      <a:r>
                        <a:rPr lang="en-US" sz="1800" b="1" dirty="0" smtClean="0"/>
                        <a:t>$4,013</a:t>
                      </a:r>
                      <a:endParaRPr lang="en-US" sz="1800" b="1" dirty="0"/>
                    </a:p>
                  </a:txBody>
                  <a:tcPr/>
                </a:tc>
              </a:tr>
              <a:tr h="370840">
                <a:tc>
                  <a:txBody>
                    <a:bodyPr/>
                    <a:lstStyle/>
                    <a:p>
                      <a:r>
                        <a:rPr lang="en-US" sz="1800" b="1" dirty="0" smtClean="0"/>
                        <a:t>Average</a:t>
                      </a:r>
                      <a:r>
                        <a:rPr lang="en-US" sz="1800" b="1" baseline="0" dirty="0" smtClean="0"/>
                        <a:t> Defined Need</a:t>
                      </a:r>
                      <a:endParaRPr lang="en-US" sz="1800" b="1" dirty="0"/>
                    </a:p>
                  </a:txBody>
                  <a:tcPr/>
                </a:tc>
                <a:tc>
                  <a:txBody>
                    <a:bodyPr/>
                    <a:lstStyle/>
                    <a:p>
                      <a:pPr algn="r"/>
                      <a:endParaRPr lang="en-US" sz="1800" b="1" dirty="0"/>
                    </a:p>
                  </a:txBody>
                  <a:tcPr>
                    <a:solidFill>
                      <a:schemeClr val="accent1"/>
                    </a:solidFill>
                  </a:tcPr>
                </a:tc>
                <a:tc>
                  <a:txBody>
                    <a:bodyPr/>
                    <a:lstStyle/>
                    <a:p>
                      <a:pPr algn="r"/>
                      <a:r>
                        <a:rPr lang="en-US" sz="1800" b="1" dirty="0" smtClean="0"/>
                        <a:t>$11,686</a:t>
                      </a:r>
                      <a:endParaRPr lang="en-US" sz="1800" b="1" dirty="0"/>
                    </a:p>
                  </a:txBody>
                  <a:tcPr/>
                </a:tc>
                <a:tc>
                  <a:txBody>
                    <a:bodyPr/>
                    <a:lstStyle/>
                    <a:p>
                      <a:pPr algn="r"/>
                      <a:r>
                        <a:rPr lang="en-US" sz="1800" b="1" dirty="0" smtClean="0"/>
                        <a:t>$12,387</a:t>
                      </a:r>
                      <a:endParaRPr lang="en-US" sz="1800" b="1" dirty="0"/>
                    </a:p>
                  </a:txBody>
                  <a:tcPr/>
                </a:tc>
                <a:tc>
                  <a:txBody>
                    <a:bodyPr/>
                    <a:lstStyle/>
                    <a:p>
                      <a:pPr algn="r"/>
                      <a:r>
                        <a:rPr lang="en-US" sz="1800" b="1" dirty="0" smtClean="0"/>
                        <a:t>$11,212</a:t>
                      </a:r>
                      <a:endParaRPr lang="en-US" sz="1800" b="1" dirty="0"/>
                    </a:p>
                  </a:txBody>
                  <a:tcPr/>
                </a:tc>
              </a:tr>
              <a:tr h="370840">
                <a:tc>
                  <a:txBody>
                    <a:bodyPr/>
                    <a:lstStyle/>
                    <a:p>
                      <a:r>
                        <a:rPr lang="en-US" sz="1800" b="1" dirty="0" smtClean="0"/>
                        <a:t>Average Award</a:t>
                      </a:r>
                      <a:endParaRPr lang="en-US" sz="18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$6,490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$6,368</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$6,095</a:t>
                      </a:r>
                    </a:p>
                  </a:txBody>
                  <a:tcPr/>
                </a:tc>
              </a:tr>
              <a:tr h="370840">
                <a:tc>
                  <a:txBody>
                    <a:bodyPr/>
                    <a:lstStyle/>
                    <a:p>
                      <a:r>
                        <a:rPr lang="en-US" sz="1800" b="1" dirty="0" smtClean="0"/>
                        <a:t>% Scholars with the Maximum Award</a:t>
                      </a:r>
                      <a:endParaRPr lang="en-US" sz="18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95%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95%</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90%</a:t>
                      </a:r>
                    </a:p>
                  </a:txBody>
                  <a:tcPr/>
                </a:tc>
              </a:tr>
            </a:tbl>
          </a:graphicData>
        </a:graphic>
      </p:graphicFrame>
      <p:sp>
        <p:nvSpPr>
          <p:cNvPr id="5" name="Slide Number Placeholder 4"/>
          <p:cNvSpPr>
            <a:spLocks noGrp="1"/>
          </p:cNvSpPr>
          <p:nvPr>
            <p:ph type="sldNum" sz="quarter" idx="12"/>
          </p:nvPr>
        </p:nvSpPr>
        <p:spPr/>
        <p:txBody>
          <a:bodyPr/>
          <a:lstStyle/>
          <a:p>
            <a:fld id="{EFAC3673-FF51-4F30-981E-B6DB7617408B}"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2308324"/>
          </a:xfrm>
          <a:prstGeom prst="rect">
            <a:avLst/>
          </a:prstGeom>
          <a:noFill/>
        </p:spPr>
        <p:txBody>
          <a:bodyPr wrap="square" rtlCol="0">
            <a:spAutoFit/>
          </a:bodyPr>
          <a:lstStyle/>
          <a:p>
            <a:pPr algn="ctr"/>
            <a:r>
              <a:rPr lang="en-US" b="1" dirty="0" smtClean="0"/>
              <a:t>S-STEM</a:t>
            </a:r>
          </a:p>
          <a:p>
            <a:pPr algn="ctr"/>
            <a:r>
              <a:rPr lang="en-US" dirty="0" smtClean="0"/>
              <a:t>Scholarships for Science, Technology, Engineering, and Mathematics</a:t>
            </a:r>
          </a:p>
          <a:p>
            <a:pPr algn="ctr"/>
            <a:endParaRPr lang="en-US" dirty="0"/>
          </a:p>
          <a:p>
            <a:r>
              <a:rPr lang="en-US" dirty="0" smtClean="0"/>
              <a:t>National Science Foundation funded program</a:t>
            </a:r>
          </a:p>
          <a:p>
            <a:endParaRPr lang="en-US" dirty="0"/>
          </a:p>
          <a:p>
            <a:pPr lvl="1"/>
            <a:r>
              <a:rPr lang="en-US" b="1" i="1" dirty="0"/>
              <a:t>S</a:t>
            </a:r>
            <a:r>
              <a:rPr lang="en-US" b="1" i="1" dirty="0" smtClean="0"/>
              <a:t>upport scholarships for academically talented, financially needy students, enabling them to enter the workforce following completion of an associate, baccalaureate, or graduate level degree in science and engineering disciplines</a:t>
            </a:r>
            <a:r>
              <a:rPr lang="en-US" dirty="0" smtClean="0"/>
              <a:t>. </a:t>
            </a:r>
            <a:endParaRPr lang="en-US" dirty="0"/>
          </a:p>
        </p:txBody>
      </p:sp>
      <p:sp>
        <p:nvSpPr>
          <p:cNvPr id="3" name="TextBox 2"/>
          <p:cNvSpPr txBox="1"/>
          <p:nvPr/>
        </p:nvSpPr>
        <p:spPr>
          <a:xfrm>
            <a:off x="228600" y="3048000"/>
            <a:ext cx="6781800" cy="369332"/>
          </a:xfrm>
          <a:prstGeom prst="rect">
            <a:avLst/>
          </a:prstGeom>
          <a:noFill/>
        </p:spPr>
        <p:txBody>
          <a:bodyPr wrap="square" rtlCol="0">
            <a:spAutoFit/>
          </a:bodyPr>
          <a:lstStyle/>
          <a:p>
            <a:pPr lvl="1">
              <a:buFont typeface="Arial" pitchFamily="34" charset="0"/>
              <a:buChar char="•"/>
            </a:pPr>
            <a:r>
              <a:rPr lang="en-US" dirty="0" smtClean="0"/>
              <a:t>  Funded in part by H1B work visa fees</a:t>
            </a:r>
          </a:p>
        </p:txBody>
      </p:sp>
      <p:sp>
        <p:nvSpPr>
          <p:cNvPr id="5" name="TextBox 4"/>
          <p:cNvSpPr txBox="1"/>
          <p:nvPr/>
        </p:nvSpPr>
        <p:spPr>
          <a:xfrm>
            <a:off x="228600" y="3581400"/>
            <a:ext cx="6629400" cy="369332"/>
          </a:xfrm>
          <a:prstGeom prst="rect">
            <a:avLst/>
          </a:prstGeom>
          <a:noFill/>
        </p:spPr>
        <p:txBody>
          <a:bodyPr wrap="square" rtlCol="0">
            <a:spAutoFit/>
          </a:bodyPr>
          <a:lstStyle/>
          <a:p>
            <a:pPr lvl="1">
              <a:buFont typeface="Arial" pitchFamily="34" charset="0"/>
              <a:buChar char="•"/>
            </a:pPr>
            <a:r>
              <a:rPr lang="en-US" dirty="0" smtClean="0"/>
              <a:t>  $50,000,000 - $70,000,000 per year</a:t>
            </a:r>
          </a:p>
        </p:txBody>
      </p:sp>
      <p:sp>
        <p:nvSpPr>
          <p:cNvPr id="6" name="Rectangle 5"/>
          <p:cNvSpPr/>
          <p:nvPr/>
        </p:nvSpPr>
        <p:spPr>
          <a:xfrm>
            <a:off x="228600" y="4191000"/>
            <a:ext cx="4572000" cy="369332"/>
          </a:xfrm>
          <a:prstGeom prst="rect">
            <a:avLst/>
          </a:prstGeom>
        </p:spPr>
        <p:txBody>
          <a:bodyPr>
            <a:spAutoFit/>
          </a:bodyPr>
          <a:lstStyle/>
          <a:p>
            <a:pPr lvl="1">
              <a:buFont typeface="Arial" pitchFamily="34" charset="0"/>
              <a:buChar char="•"/>
            </a:pPr>
            <a:r>
              <a:rPr lang="en-US" dirty="0" smtClean="0"/>
              <a:t>  $600,000 maximum award</a:t>
            </a:r>
            <a:endParaRPr lang="en-US" dirty="0"/>
          </a:p>
        </p:txBody>
      </p:sp>
      <p:sp>
        <p:nvSpPr>
          <p:cNvPr id="7" name="Rectangle 6"/>
          <p:cNvSpPr/>
          <p:nvPr/>
        </p:nvSpPr>
        <p:spPr>
          <a:xfrm>
            <a:off x="228600" y="4724400"/>
            <a:ext cx="4572000" cy="369332"/>
          </a:xfrm>
          <a:prstGeom prst="rect">
            <a:avLst/>
          </a:prstGeom>
        </p:spPr>
        <p:txBody>
          <a:bodyPr>
            <a:spAutoFit/>
          </a:bodyPr>
          <a:lstStyle/>
          <a:p>
            <a:pPr lvl="1">
              <a:buFont typeface="Arial" pitchFamily="34" charset="0"/>
              <a:buChar char="•"/>
            </a:pPr>
            <a:r>
              <a:rPr lang="en-US" dirty="0" smtClean="0"/>
              <a:t>  80 - 100 awards per grant cycle</a:t>
            </a:r>
            <a:endParaRPr lang="en-US" dirty="0"/>
          </a:p>
        </p:txBody>
      </p:sp>
      <p:sp>
        <p:nvSpPr>
          <p:cNvPr id="9" name="Rectangle 8"/>
          <p:cNvSpPr/>
          <p:nvPr/>
        </p:nvSpPr>
        <p:spPr>
          <a:xfrm>
            <a:off x="228600" y="5257800"/>
            <a:ext cx="4572000" cy="369332"/>
          </a:xfrm>
          <a:prstGeom prst="rect">
            <a:avLst/>
          </a:prstGeom>
        </p:spPr>
        <p:txBody>
          <a:bodyPr>
            <a:spAutoFit/>
          </a:bodyPr>
          <a:lstStyle/>
          <a:p>
            <a:pPr lvl="1">
              <a:buFont typeface="Arial" pitchFamily="34" charset="0"/>
              <a:buChar char="•"/>
            </a:pPr>
            <a:r>
              <a:rPr lang="en-US" dirty="0" smtClean="0"/>
              <a:t>  4 - 5 years duration</a:t>
            </a:r>
            <a:endParaRPr lang="en-US" dirty="0"/>
          </a:p>
        </p:txBody>
      </p:sp>
      <p:pic>
        <p:nvPicPr>
          <p:cNvPr id="8" name="Picture 7" descr="nsf4c.jpg"/>
          <p:cNvPicPr>
            <a:picLocks noChangeAspect="1"/>
          </p:cNvPicPr>
          <p:nvPr/>
        </p:nvPicPr>
        <p:blipFill>
          <a:blip r:embed="rId2" cstate="print"/>
          <a:stretch>
            <a:fillRect/>
          </a:stretch>
        </p:blipFill>
        <p:spPr>
          <a:xfrm>
            <a:off x="6172200" y="3429000"/>
            <a:ext cx="2266950" cy="2266950"/>
          </a:xfrm>
          <a:prstGeom prst="rect">
            <a:avLst/>
          </a:prstGeom>
        </p:spPr>
      </p:pic>
      <p:sp>
        <p:nvSpPr>
          <p:cNvPr id="10" name="Rectangle 9"/>
          <p:cNvSpPr/>
          <p:nvPr/>
        </p:nvSpPr>
        <p:spPr>
          <a:xfrm>
            <a:off x="224161" y="5728316"/>
            <a:ext cx="4572000" cy="369332"/>
          </a:xfrm>
          <a:prstGeom prst="rect">
            <a:avLst/>
          </a:prstGeom>
        </p:spPr>
        <p:txBody>
          <a:bodyPr>
            <a:spAutoFit/>
          </a:bodyPr>
          <a:lstStyle/>
          <a:p>
            <a:pPr lvl="1">
              <a:buFont typeface="Arial" pitchFamily="34" charset="0"/>
              <a:buChar char="•"/>
            </a:pPr>
            <a:r>
              <a:rPr lang="en-US" dirty="0" smtClean="0"/>
              <a:t>  Similar to SSS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1477328"/>
          </a:xfrm>
          <a:prstGeom prst="rect">
            <a:avLst/>
          </a:prstGeom>
          <a:noFill/>
        </p:spPr>
        <p:txBody>
          <a:bodyPr wrap="square" rtlCol="0">
            <a:spAutoFit/>
          </a:bodyPr>
          <a:lstStyle/>
          <a:p>
            <a:pPr algn="ctr"/>
            <a:r>
              <a:rPr lang="en-US" b="1" dirty="0" smtClean="0"/>
              <a:t>Measuring Academic Success</a:t>
            </a:r>
          </a:p>
          <a:p>
            <a:endParaRPr lang="en-US" dirty="0" smtClean="0"/>
          </a:p>
          <a:p>
            <a:r>
              <a:rPr lang="en-US" dirty="0" smtClean="0"/>
              <a:t>Academic transcripts, which yielded both grades (GPAs) and major courses successfully completed were the primary data sources used to measure the academic success of the Montana Minds’ scholars. </a:t>
            </a:r>
          </a:p>
        </p:txBody>
      </p:sp>
      <p:sp>
        <p:nvSpPr>
          <p:cNvPr id="3" name="TextBox 2"/>
          <p:cNvSpPr txBox="1"/>
          <p:nvPr/>
        </p:nvSpPr>
        <p:spPr>
          <a:xfrm>
            <a:off x="175334" y="2121763"/>
            <a:ext cx="8458200" cy="646331"/>
          </a:xfrm>
          <a:prstGeom prst="rect">
            <a:avLst/>
          </a:prstGeom>
          <a:noFill/>
        </p:spPr>
        <p:txBody>
          <a:bodyPr wrap="square" rtlCol="0">
            <a:spAutoFit/>
          </a:bodyPr>
          <a:lstStyle/>
          <a:p>
            <a:r>
              <a:rPr lang="en-US" dirty="0" smtClean="0"/>
              <a:t>In order to benchmark the academic performance of the Montana Minds’ scholars, the PIs identified a comparison cohort of students majoring in the same disciplines: </a:t>
            </a:r>
            <a:endParaRPr lang="en-US" dirty="0"/>
          </a:p>
        </p:txBody>
      </p:sp>
      <p:graphicFrame>
        <p:nvGraphicFramePr>
          <p:cNvPr id="4" name="Table 3"/>
          <p:cNvGraphicFramePr>
            <a:graphicFrameLocks noGrp="1"/>
          </p:cNvGraphicFramePr>
          <p:nvPr/>
        </p:nvGraphicFramePr>
        <p:xfrm>
          <a:off x="756822" y="3061317"/>
          <a:ext cx="7320512" cy="975360"/>
        </p:xfrm>
        <a:graphic>
          <a:graphicData uri="http://schemas.openxmlformats.org/drawingml/2006/table">
            <a:tbl>
              <a:tblPr/>
              <a:tblGrid>
                <a:gridCol w="1956114"/>
                <a:gridCol w="512703"/>
                <a:gridCol w="982682"/>
                <a:gridCol w="1042498"/>
                <a:gridCol w="982682"/>
                <a:gridCol w="982682"/>
                <a:gridCol w="861151"/>
              </a:tblGrid>
              <a:tr h="0">
                <a:tc>
                  <a:txBody>
                    <a:bodyPr/>
                    <a:lstStyle/>
                    <a:p>
                      <a:pPr marL="0" marR="0">
                        <a:spcBef>
                          <a:spcPts val="0"/>
                        </a:spcBef>
                        <a:spcAft>
                          <a:spcPts val="0"/>
                        </a:spcAft>
                      </a:pPr>
                      <a:endParaRPr lang="en-US" sz="16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rPr>
                        <a:t>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rPr>
                        <a:t>ACT Math</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rPr>
                        <a:t>ACT Verbal</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rPr>
                        <a:t>ACT Comp.</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rPr>
                        <a:t>SAT Math</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rPr>
                        <a:t>HS GPA</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marL="0" marR="0" algn="ctr">
                        <a:spcBef>
                          <a:spcPts val="0"/>
                        </a:spcBef>
                        <a:spcAft>
                          <a:spcPts val="0"/>
                        </a:spcAft>
                      </a:pPr>
                      <a:r>
                        <a:rPr lang="en-US" sz="1600" b="1" dirty="0" smtClean="0">
                          <a:latin typeface="Times New Roman"/>
                          <a:ea typeface="Times New Roman"/>
                        </a:rPr>
                        <a:t>NSF  06-527</a:t>
                      </a:r>
                      <a:endParaRPr lang="en-US" sz="16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593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3.67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b="1" dirty="0">
                          <a:latin typeface="Times New Roman"/>
                          <a:ea typeface="Times New Roman"/>
                        </a:rPr>
                        <a:t>Comparison Cohort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601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rPr>
                        <a:t>3.27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759781" y="4594934"/>
          <a:ext cx="7320512" cy="975360"/>
        </p:xfrm>
        <a:graphic>
          <a:graphicData uri="http://schemas.openxmlformats.org/drawingml/2006/table">
            <a:tbl>
              <a:tblPr/>
              <a:tblGrid>
                <a:gridCol w="1956114"/>
                <a:gridCol w="512703"/>
                <a:gridCol w="982682"/>
                <a:gridCol w="1042498"/>
                <a:gridCol w="982682"/>
                <a:gridCol w="982682"/>
                <a:gridCol w="861151"/>
              </a:tblGrid>
              <a:tr h="0">
                <a:tc>
                  <a:txBody>
                    <a:bodyPr/>
                    <a:lstStyle/>
                    <a:p>
                      <a:pPr marL="0" marR="0">
                        <a:spcBef>
                          <a:spcPts val="0"/>
                        </a:spcBef>
                        <a:spcAft>
                          <a:spcPts val="0"/>
                        </a:spcAft>
                      </a:pPr>
                      <a:endParaRPr lang="en-US" sz="16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rPr>
                        <a:t>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rPr>
                        <a:t>ACT Math</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rPr>
                        <a:t>ACT Verbal</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rPr>
                        <a:t>ACT Comp.</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rPr>
                        <a:t>SAT Math</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rPr>
                        <a:t>HS GPA</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marL="0" marR="0" algn="ctr">
                        <a:spcBef>
                          <a:spcPts val="0"/>
                        </a:spcBef>
                        <a:spcAft>
                          <a:spcPts val="0"/>
                        </a:spcAft>
                      </a:pPr>
                      <a:r>
                        <a:rPr lang="en-US" sz="1600" b="1" dirty="0" smtClean="0">
                          <a:latin typeface="Times New Roman"/>
                          <a:ea typeface="Times New Roman"/>
                        </a:rPr>
                        <a:t>NSF  07-524</a:t>
                      </a:r>
                      <a:endParaRPr lang="en-US" sz="16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Times New Roman"/>
                          <a:ea typeface="Times New Roman"/>
                          <a:cs typeface="Times New Roman"/>
                        </a:rPr>
                        <a:t>625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3.72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600" b="1" dirty="0">
                          <a:latin typeface="Times New Roman"/>
                          <a:ea typeface="Times New Roman"/>
                        </a:rPr>
                        <a:t>Comparison Cohort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Times New Roman"/>
                          <a:ea typeface="Times New Roman"/>
                          <a:cs typeface="Times New Roman"/>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rPr>
                        <a:t>603</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rPr>
                        <a:t>3.54</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EFAC3673-FF51-4F30-981E-B6DB7617408B}" type="slidenum">
              <a:rPr lang="en-US" smtClean="0"/>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45978" y="1313895"/>
          <a:ext cx="7848599" cy="2926080"/>
        </p:xfrm>
        <a:graphic>
          <a:graphicData uri="http://schemas.openxmlformats.org/drawingml/2006/table">
            <a:tbl>
              <a:tblPr/>
              <a:tblGrid>
                <a:gridCol w="1615440"/>
                <a:gridCol w="440575"/>
                <a:gridCol w="1321724"/>
                <a:gridCol w="1248295"/>
                <a:gridCol w="174565"/>
                <a:gridCol w="457200"/>
                <a:gridCol w="1350821"/>
                <a:gridCol w="1239979"/>
              </a:tblGrid>
              <a:tr h="0">
                <a:tc gridSpan="8">
                  <a:txBody>
                    <a:bodyPr/>
                    <a:lstStyle/>
                    <a:p>
                      <a:pPr marL="0" marR="0" algn="ctr">
                        <a:spcBef>
                          <a:spcPts val="0"/>
                        </a:spcBef>
                        <a:spcAft>
                          <a:spcPts val="0"/>
                        </a:spcAft>
                      </a:pPr>
                      <a:r>
                        <a:rPr lang="en-US" sz="1600" b="1" dirty="0" smtClean="0">
                          <a:latin typeface="Times New Roman"/>
                          <a:ea typeface="Times New Roman"/>
                          <a:cs typeface="Times New Roman"/>
                        </a:rPr>
                        <a:t>Fall 2007 </a:t>
                      </a:r>
                      <a:r>
                        <a:rPr lang="en-US" sz="1600" b="1" dirty="0">
                          <a:latin typeface="Times New Roman"/>
                          <a:ea typeface="Times New Roman"/>
                          <a:cs typeface="Times New Roman"/>
                        </a:rPr>
                        <a:t>through Spring 2010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0">
                <a:tc rowSpan="2">
                  <a:txBody>
                    <a:bodyPr/>
                    <a:lstStyle/>
                    <a:p>
                      <a:pPr marL="0" marR="0" algn="ctr">
                        <a:spcBef>
                          <a:spcPts val="0"/>
                        </a:spcBef>
                        <a:spcAft>
                          <a:spcPts val="0"/>
                        </a:spcAft>
                      </a:pPr>
                      <a:r>
                        <a:rPr lang="en-US" sz="1600" b="1" dirty="0">
                          <a:latin typeface="Times New Roman"/>
                          <a:ea typeface="Times New Roman"/>
                          <a:cs typeface="Times New Roman"/>
                        </a:rPr>
                        <a:t>Program</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NSF  06-527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marL="0" marR="0" algn="ctr">
                        <a:spcBef>
                          <a:spcPts val="0"/>
                        </a:spcBef>
                        <a:spcAft>
                          <a:spcPts val="0"/>
                        </a:spcAft>
                      </a:pPr>
                      <a:r>
                        <a:rPr lang="en-US" sz="1600" b="1" dirty="0" smtClean="0">
                          <a:latin typeface="Times New Roman"/>
                          <a:ea typeface="Times New Roman"/>
                          <a:cs typeface="Times New Roman"/>
                        </a:rPr>
                        <a:t>Comparison</a:t>
                      </a:r>
                      <a:r>
                        <a:rPr lang="en-US" sz="1600" b="1" baseline="0" dirty="0" smtClean="0">
                          <a:latin typeface="Times New Roman"/>
                          <a:ea typeface="Times New Roman"/>
                          <a:cs typeface="Times New Roman"/>
                        </a:rPr>
                        <a:t> Cohort</a:t>
                      </a: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Percent of Major Courses Completed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smtClean="0">
                          <a:latin typeface="Times New Roman"/>
                          <a:ea typeface="Times New Roman"/>
                          <a:cs typeface="Times New Roman"/>
                        </a:rPr>
                        <a:t>Average Cumulative</a:t>
                      </a:r>
                      <a:r>
                        <a:rPr lang="en-US" sz="1600" b="1" baseline="0" dirty="0" smtClean="0">
                          <a:latin typeface="Times New Roman"/>
                          <a:ea typeface="Times New Roman"/>
                          <a:cs typeface="Times New Roman"/>
                        </a:rPr>
                        <a:t> GPA</a:t>
                      </a: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Percent of Major Courses Completed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Average Cumulative</a:t>
                      </a:r>
                      <a:r>
                        <a:rPr lang="en-US" sz="1600" b="1" baseline="0" dirty="0" smtClean="0">
                          <a:latin typeface="+mn-lt"/>
                          <a:ea typeface="Times New Roman"/>
                          <a:cs typeface="Times New Roman"/>
                        </a:rPr>
                        <a:t> GPA</a:t>
                      </a:r>
                      <a:endParaRPr lang="en-US" sz="1600" b="1" dirty="0" smtClean="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0">
                <a:tc>
                  <a:txBody>
                    <a:bodyPr/>
                    <a:lstStyle/>
                    <a:p>
                      <a:pPr marL="0" marR="0" algn="ctr">
                        <a:spcBef>
                          <a:spcPts val="0"/>
                        </a:spcBef>
                        <a:spcAft>
                          <a:spcPts val="0"/>
                        </a:spcAft>
                      </a:pPr>
                      <a:r>
                        <a:rPr lang="en-US" sz="1600" b="1" dirty="0">
                          <a:latin typeface="Times New Roman"/>
                          <a:ea typeface="Times New Roman"/>
                          <a:cs typeface="Times New Roman"/>
                        </a:rPr>
                        <a:t>Biology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3.44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a:latin typeface="Times New Roman"/>
                          <a:ea typeface="Times New Roman"/>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a:latin typeface="Times New Roman"/>
                          <a:ea typeface="Times New Roman"/>
                          <a:cs typeface="Times New Roman"/>
                        </a:rPr>
                        <a:t>3.06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0">
                <a:tc>
                  <a:txBody>
                    <a:bodyPr/>
                    <a:lstStyle/>
                    <a:p>
                      <a:pPr marL="0" marR="0" algn="ctr">
                        <a:spcBef>
                          <a:spcPts val="0"/>
                        </a:spcBef>
                        <a:spcAft>
                          <a:spcPts val="0"/>
                        </a:spcAft>
                      </a:pPr>
                      <a:r>
                        <a:rPr lang="en-US" sz="1600" b="1" dirty="0">
                          <a:latin typeface="Times New Roman"/>
                          <a:ea typeface="Times New Roman"/>
                          <a:cs typeface="Times New Roman"/>
                        </a:rPr>
                        <a:t>Chemistry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a:latin typeface="Times New Roman"/>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a:latin typeface="Times New Roman"/>
                          <a:ea typeface="Times New Roman"/>
                          <a:cs typeface="Times New Roman"/>
                        </a:rPr>
                        <a:t>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a:latin typeface="Times New Roman"/>
                          <a:ea typeface="Times New Roman"/>
                          <a:cs typeface="Times New Roman"/>
                        </a:rPr>
                        <a:t>3.32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a:latin typeface="Times New Roman"/>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a:latin typeface="Times New Roman"/>
                          <a:ea typeface="Times New Roman"/>
                          <a:cs typeface="Times New Roman"/>
                        </a:rPr>
                        <a:t>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a:latin typeface="Times New Roman"/>
                          <a:ea typeface="Times New Roman"/>
                          <a:cs typeface="Times New Roman"/>
                        </a:rPr>
                        <a:t>3.34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0">
                <a:tc>
                  <a:txBody>
                    <a:bodyPr/>
                    <a:lstStyle/>
                    <a:p>
                      <a:pPr marL="0" marR="0" algn="ctr">
                        <a:spcBef>
                          <a:spcPts val="0"/>
                        </a:spcBef>
                        <a:spcAft>
                          <a:spcPts val="0"/>
                        </a:spcAft>
                      </a:pPr>
                      <a:r>
                        <a:rPr lang="en-US" sz="1600" b="1" dirty="0">
                          <a:latin typeface="Times New Roman"/>
                          <a:ea typeface="Times New Roman"/>
                          <a:cs typeface="Times New Roman"/>
                        </a:rPr>
                        <a:t>Comp. Science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a:latin typeface="Times New Roman"/>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a:latin typeface="Times New Roman"/>
                          <a:ea typeface="Times New Roman"/>
                          <a:cs typeface="Times New Roman"/>
                        </a:rPr>
                        <a:t>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a:latin typeface="Times New Roman"/>
                          <a:ea typeface="Times New Roman"/>
                          <a:cs typeface="Times New Roman"/>
                        </a:rPr>
                        <a:t>3.02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a:latin typeface="Times New Roman"/>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a:latin typeface="Times New Roman"/>
                          <a:ea typeface="Times New Roman"/>
                          <a:cs typeface="Times New Roman"/>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a:latin typeface="Times New Roman"/>
                          <a:ea typeface="Times New Roman"/>
                          <a:cs typeface="Times New Roman"/>
                        </a:rPr>
                        <a:t>1.60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0">
                <a:tc>
                  <a:txBody>
                    <a:bodyPr/>
                    <a:lstStyle/>
                    <a:p>
                      <a:pPr marL="0" marR="0" algn="ctr">
                        <a:spcBef>
                          <a:spcPts val="0"/>
                        </a:spcBef>
                        <a:spcAft>
                          <a:spcPts val="0"/>
                        </a:spcAft>
                      </a:pPr>
                      <a:r>
                        <a:rPr lang="en-US" sz="1600" b="1" dirty="0">
                          <a:latin typeface="Times New Roman"/>
                          <a:ea typeface="Times New Roman"/>
                          <a:cs typeface="Times New Roman"/>
                        </a:rPr>
                        <a:t>Math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a:latin typeface="Times New Roman"/>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a:latin typeface="Times New Roman"/>
                          <a:ea typeface="Times New Roman"/>
                          <a:cs typeface="Times New Roman"/>
                        </a:rPr>
                        <a:t>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a:latin typeface="Times New Roman"/>
                          <a:ea typeface="Times New Roman"/>
                          <a:cs typeface="Times New Roman"/>
                        </a:rPr>
                        <a:t>3.62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a:latin typeface="Times New Roman"/>
                          <a:ea typeface="Times New Roman"/>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6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spcBef>
                          <a:spcPts val="0"/>
                        </a:spcBef>
                        <a:spcAft>
                          <a:spcPts val="0"/>
                        </a:spcAft>
                      </a:pPr>
                      <a:r>
                        <a:rPr lang="en-US" sz="1600" b="1" dirty="0">
                          <a:latin typeface="Times New Roman"/>
                          <a:ea typeface="Times New Roman"/>
                          <a:cs typeface="Times New Roman"/>
                        </a:rPr>
                        <a:t>Software Eng.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a:latin typeface="Times New Roman"/>
                          <a:ea typeface="Times New Roman"/>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a:latin typeface="Times New Roman"/>
                          <a:ea typeface="Times New Roman"/>
                          <a:cs typeface="Times New Roman"/>
                        </a:rPr>
                        <a:t>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a:latin typeface="Times New Roman"/>
                          <a:ea typeface="Times New Roman"/>
                          <a:cs typeface="Times New Roman"/>
                        </a:rPr>
                        <a:t>3.01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a:latin typeface="Times New Roman"/>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a:latin typeface="Times New Roman"/>
                          <a:ea typeface="Times New Roman"/>
                          <a:cs typeface="Times New Roman"/>
                        </a:rPr>
                        <a:t>1.66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0">
                <a:tc>
                  <a:txBody>
                    <a:bodyPr/>
                    <a:lstStyle/>
                    <a:p>
                      <a:pPr marL="0" marR="0" algn="ctr">
                        <a:spcBef>
                          <a:spcPts val="0"/>
                        </a:spcBef>
                        <a:spcAft>
                          <a:spcPts val="0"/>
                        </a:spcAft>
                      </a:pPr>
                      <a:r>
                        <a:rPr lang="en-US" sz="1600" b="1" dirty="0">
                          <a:latin typeface="Times New Roman"/>
                          <a:ea typeface="Times New Roman"/>
                          <a:cs typeface="Times New Roman"/>
                        </a:rPr>
                        <a:t>Overall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3.24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2.83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4" name="TextBox 3"/>
          <p:cNvSpPr txBox="1"/>
          <p:nvPr/>
        </p:nvSpPr>
        <p:spPr>
          <a:xfrm>
            <a:off x="533400" y="304800"/>
            <a:ext cx="7848600" cy="646331"/>
          </a:xfrm>
          <a:prstGeom prst="rect">
            <a:avLst/>
          </a:prstGeom>
          <a:noFill/>
        </p:spPr>
        <p:txBody>
          <a:bodyPr wrap="square" rtlCol="0">
            <a:spAutoFit/>
          </a:bodyPr>
          <a:lstStyle/>
          <a:p>
            <a:pPr algn="ctr"/>
            <a:r>
              <a:rPr lang="en-US" b="1" dirty="0" smtClean="0"/>
              <a:t>Academic Success of the NSF 06-527 Montana Minds’ Scholars</a:t>
            </a:r>
          </a:p>
          <a:p>
            <a:pPr algn="ctr"/>
            <a:r>
              <a:rPr lang="en-US" dirty="0" smtClean="0"/>
              <a:t>(Following Their Junior Year)</a:t>
            </a:r>
            <a:endParaRPr lang="en-US" dirty="0"/>
          </a:p>
        </p:txBody>
      </p:sp>
      <p:sp>
        <p:nvSpPr>
          <p:cNvPr id="2" name="Slide Number Placeholder 1"/>
          <p:cNvSpPr>
            <a:spLocks noGrp="1"/>
          </p:cNvSpPr>
          <p:nvPr>
            <p:ph type="sldNum" sz="quarter" idx="12"/>
          </p:nvPr>
        </p:nvSpPr>
        <p:spPr/>
        <p:txBody>
          <a:bodyPr/>
          <a:lstStyle/>
          <a:p>
            <a:fld id="{EFAC3673-FF51-4F30-981E-B6DB7617408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45978" y="1313895"/>
          <a:ext cx="7848599" cy="2926080"/>
        </p:xfrm>
        <a:graphic>
          <a:graphicData uri="http://schemas.openxmlformats.org/drawingml/2006/table">
            <a:tbl>
              <a:tblPr/>
              <a:tblGrid>
                <a:gridCol w="1615440"/>
                <a:gridCol w="440575"/>
                <a:gridCol w="1321724"/>
                <a:gridCol w="1248295"/>
                <a:gridCol w="174565"/>
                <a:gridCol w="457200"/>
                <a:gridCol w="1350821"/>
                <a:gridCol w="1239979"/>
              </a:tblGrid>
              <a:tr h="0">
                <a:tc gridSpan="8">
                  <a:txBody>
                    <a:bodyPr/>
                    <a:lstStyle/>
                    <a:p>
                      <a:pPr marL="0" marR="0" algn="ctr">
                        <a:spcBef>
                          <a:spcPts val="0"/>
                        </a:spcBef>
                        <a:spcAft>
                          <a:spcPts val="0"/>
                        </a:spcAft>
                      </a:pPr>
                      <a:r>
                        <a:rPr lang="en-US" sz="1600" b="1" dirty="0" smtClean="0">
                          <a:latin typeface="Times New Roman"/>
                          <a:ea typeface="Times New Roman"/>
                          <a:cs typeface="Times New Roman"/>
                        </a:rPr>
                        <a:t>Fall </a:t>
                      </a:r>
                      <a:r>
                        <a:rPr lang="en-US" sz="1600" b="1" dirty="0">
                          <a:latin typeface="Times New Roman"/>
                          <a:ea typeface="Times New Roman"/>
                          <a:cs typeface="Times New Roman"/>
                        </a:rPr>
                        <a:t>2008 through Spring 2010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0">
                <a:tc rowSpan="2">
                  <a:txBody>
                    <a:bodyPr/>
                    <a:lstStyle/>
                    <a:p>
                      <a:pPr marL="0" marR="0" algn="ctr">
                        <a:spcBef>
                          <a:spcPts val="0"/>
                        </a:spcBef>
                        <a:spcAft>
                          <a:spcPts val="0"/>
                        </a:spcAft>
                      </a:pPr>
                      <a:r>
                        <a:rPr lang="en-US" sz="1600" b="1" dirty="0">
                          <a:latin typeface="Times New Roman"/>
                          <a:ea typeface="Times New Roman"/>
                          <a:cs typeface="Times New Roman"/>
                        </a:rPr>
                        <a:t>Program</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NSF  07-524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3">
                  <a:txBody>
                    <a:bodyPr/>
                    <a:lstStyle/>
                    <a:p>
                      <a:pPr marL="0" marR="0" algn="ctr">
                        <a:spcBef>
                          <a:spcPts val="0"/>
                        </a:spcBef>
                        <a:spcAft>
                          <a:spcPts val="0"/>
                        </a:spcAft>
                      </a:pPr>
                      <a:r>
                        <a:rPr lang="en-US" sz="1600" b="1" dirty="0" smtClean="0">
                          <a:latin typeface="Times New Roman"/>
                          <a:ea typeface="Times New Roman"/>
                          <a:cs typeface="Times New Roman"/>
                        </a:rPr>
                        <a:t>Comparison</a:t>
                      </a:r>
                      <a:r>
                        <a:rPr lang="en-US" sz="1600" b="1" baseline="0" dirty="0" smtClean="0">
                          <a:latin typeface="Times New Roman"/>
                          <a:ea typeface="Times New Roman"/>
                          <a:cs typeface="Times New Roman"/>
                        </a:rPr>
                        <a:t> Cohort</a:t>
                      </a: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Percent of Major Courses Completed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smtClean="0">
                          <a:latin typeface="Times New Roman"/>
                          <a:ea typeface="Times New Roman"/>
                          <a:cs typeface="Times New Roman"/>
                        </a:rPr>
                        <a:t>Average Cumulative</a:t>
                      </a:r>
                      <a:r>
                        <a:rPr lang="en-US" sz="1600" b="1" baseline="0" dirty="0" smtClean="0">
                          <a:latin typeface="Times New Roman"/>
                          <a:ea typeface="Times New Roman"/>
                          <a:cs typeface="Times New Roman"/>
                        </a:rPr>
                        <a:t> GPA</a:t>
                      </a: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N</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Percent of Major Courses Completed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Average Cumulative</a:t>
                      </a:r>
                      <a:r>
                        <a:rPr lang="en-US" sz="1600" b="1" baseline="0" dirty="0" smtClean="0">
                          <a:latin typeface="+mn-lt"/>
                          <a:ea typeface="Times New Roman"/>
                          <a:cs typeface="Times New Roman"/>
                        </a:rPr>
                        <a:t> GPA</a:t>
                      </a:r>
                      <a:endParaRPr lang="en-US" sz="1600" b="1" dirty="0" smtClean="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0">
                <a:tc>
                  <a:txBody>
                    <a:bodyPr/>
                    <a:lstStyle/>
                    <a:p>
                      <a:pPr marL="0" marR="0" algn="ctr">
                        <a:spcBef>
                          <a:spcPts val="0"/>
                        </a:spcBef>
                        <a:spcAft>
                          <a:spcPts val="0"/>
                        </a:spcAft>
                      </a:pPr>
                      <a:r>
                        <a:rPr lang="en-US" sz="1600" b="1" dirty="0">
                          <a:latin typeface="Times New Roman"/>
                          <a:ea typeface="Times New Roman"/>
                          <a:cs typeface="Times New Roman"/>
                        </a:rPr>
                        <a:t>Biology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3.09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a:latin typeface="Times New Roman"/>
                          <a:ea typeface="Times New Roman"/>
                          <a:cs typeface="Times New Roman"/>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2.72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0">
                <a:tc>
                  <a:txBody>
                    <a:bodyPr/>
                    <a:lstStyle/>
                    <a:p>
                      <a:pPr marL="0" marR="0" algn="ctr">
                        <a:spcBef>
                          <a:spcPts val="0"/>
                        </a:spcBef>
                        <a:spcAft>
                          <a:spcPts val="0"/>
                        </a:spcAft>
                      </a:pPr>
                      <a:r>
                        <a:rPr lang="en-US" sz="1600" b="1" dirty="0">
                          <a:latin typeface="Times New Roman"/>
                          <a:ea typeface="Times New Roman"/>
                          <a:cs typeface="Times New Roman"/>
                        </a:rPr>
                        <a:t>Chemistry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3.20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a:latin typeface="Times New Roman"/>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2.71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0">
                <a:tc>
                  <a:txBody>
                    <a:bodyPr/>
                    <a:lstStyle/>
                    <a:p>
                      <a:pPr marL="0" marR="0" algn="ctr">
                        <a:spcBef>
                          <a:spcPts val="0"/>
                        </a:spcBef>
                        <a:spcAft>
                          <a:spcPts val="0"/>
                        </a:spcAft>
                      </a:pPr>
                      <a:r>
                        <a:rPr lang="en-US" sz="1600" b="1" dirty="0">
                          <a:latin typeface="Times New Roman"/>
                          <a:ea typeface="Times New Roman"/>
                          <a:cs typeface="Times New Roman"/>
                        </a:rPr>
                        <a:t>Comp. Science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103%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3.49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2.68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0">
                <a:tc>
                  <a:txBody>
                    <a:bodyPr/>
                    <a:lstStyle/>
                    <a:p>
                      <a:pPr marL="0" marR="0" algn="ctr">
                        <a:spcBef>
                          <a:spcPts val="0"/>
                        </a:spcBef>
                        <a:spcAft>
                          <a:spcPts val="0"/>
                        </a:spcAft>
                      </a:pPr>
                      <a:r>
                        <a:rPr lang="en-US" sz="1600" b="1" dirty="0">
                          <a:latin typeface="Times New Roman"/>
                          <a:ea typeface="Times New Roman"/>
                          <a:cs typeface="Times New Roman"/>
                        </a:rPr>
                        <a:t>Math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3.52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3.73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0">
                <a:tc>
                  <a:txBody>
                    <a:bodyPr/>
                    <a:lstStyle/>
                    <a:p>
                      <a:pPr marL="0" marR="0" algn="ctr">
                        <a:spcBef>
                          <a:spcPts val="0"/>
                        </a:spcBef>
                        <a:spcAft>
                          <a:spcPts val="0"/>
                        </a:spcAft>
                      </a:pPr>
                      <a:r>
                        <a:rPr lang="en-US" sz="1600" b="1" dirty="0">
                          <a:latin typeface="Times New Roman"/>
                          <a:ea typeface="Times New Roman"/>
                          <a:cs typeface="Times New Roman"/>
                        </a:rPr>
                        <a:t>Software Eng.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3.57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0">
                <a:tc>
                  <a:txBody>
                    <a:bodyPr/>
                    <a:lstStyle/>
                    <a:p>
                      <a:pPr marL="0" marR="0" algn="ctr">
                        <a:spcBef>
                          <a:spcPts val="0"/>
                        </a:spcBef>
                        <a:spcAft>
                          <a:spcPts val="0"/>
                        </a:spcAft>
                      </a:pPr>
                      <a:r>
                        <a:rPr lang="en-US" sz="1600" b="1" dirty="0">
                          <a:latin typeface="Times New Roman"/>
                          <a:ea typeface="Times New Roman"/>
                          <a:cs typeface="Times New Roman"/>
                        </a:rPr>
                        <a:t>Overall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dirty="0">
                          <a:latin typeface="Times New Roman"/>
                          <a:ea typeface="Times New Roman"/>
                          <a:cs typeface="Times New Roman"/>
                        </a:rPr>
                        <a:t>3.30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pPr marL="0" marR="0" algn="ctr">
                        <a:spcBef>
                          <a:spcPts val="0"/>
                        </a:spcBef>
                        <a:spcAft>
                          <a:spcPts val="0"/>
                        </a:spcAft>
                      </a:pPr>
                      <a:endParaRPr lang="en-US" sz="1600" b="1"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600" b="1" dirty="0">
                          <a:latin typeface="Times New Roman"/>
                          <a:ea typeface="Times New Roman"/>
                          <a:cs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a:spcBef>
                          <a:spcPts val="0"/>
                        </a:spcBef>
                        <a:spcAft>
                          <a:spcPts val="0"/>
                        </a:spcAft>
                      </a:pPr>
                      <a:r>
                        <a:rPr lang="en-US" sz="1600" b="1" dirty="0">
                          <a:latin typeface="Times New Roman"/>
                          <a:ea typeface="Times New Roman"/>
                          <a:cs typeface="Times New Roman"/>
                        </a:rPr>
                        <a:t>2.79</a:t>
                      </a:r>
                      <a:endParaRPr lang="en-US" sz="16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3" name="TextBox 2"/>
          <p:cNvSpPr txBox="1"/>
          <p:nvPr/>
        </p:nvSpPr>
        <p:spPr>
          <a:xfrm>
            <a:off x="533400" y="304800"/>
            <a:ext cx="7848600" cy="646331"/>
          </a:xfrm>
          <a:prstGeom prst="rect">
            <a:avLst/>
          </a:prstGeom>
          <a:noFill/>
        </p:spPr>
        <p:txBody>
          <a:bodyPr wrap="square" rtlCol="0">
            <a:spAutoFit/>
          </a:bodyPr>
          <a:lstStyle/>
          <a:p>
            <a:pPr algn="ctr"/>
            <a:r>
              <a:rPr lang="en-US" b="1" dirty="0" smtClean="0"/>
              <a:t>Academic Success of the NSF 07-524 Montana Minds’ Scholars</a:t>
            </a:r>
          </a:p>
          <a:p>
            <a:pPr algn="ctr"/>
            <a:r>
              <a:rPr lang="en-US" dirty="0" smtClean="0"/>
              <a:t>(Following Their Sophomore Year)</a:t>
            </a:r>
          </a:p>
        </p:txBody>
      </p:sp>
      <p:sp>
        <p:nvSpPr>
          <p:cNvPr id="4" name="Slide Number Placeholder 3"/>
          <p:cNvSpPr>
            <a:spLocks noGrp="1"/>
          </p:cNvSpPr>
          <p:nvPr>
            <p:ph type="sldNum" sz="quarter" idx="12"/>
          </p:nvPr>
        </p:nvSpPr>
        <p:spPr/>
        <p:txBody>
          <a:bodyPr/>
          <a:lstStyle/>
          <a:p>
            <a:fld id="{EFAC3673-FF51-4F30-981E-B6DB7617408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400" y="304800"/>
            <a:ext cx="8763000" cy="923330"/>
          </a:xfrm>
          <a:prstGeom prst="rect">
            <a:avLst/>
          </a:prstGeom>
          <a:noFill/>
        </p:spPr>
        <p:txBody>
          <a:bodyPr wrap="square" rtlCol="0">
            <a:spAutoFit/>
          </a:bodyPr>
          <a:lstStyle/>
          <a:p>
            <a:pPr algn="ctr"/>
            <a:r>
              <a:rPr lang="en-US" b="1" dirty="0" smtClean="0"/>
              <a:t>Lessons Learned</a:t>
            </a:r>
          </a:p>
          <a:p>
            <a:endParaRPr lang="en-US" dirty="0" smtClean="0"/>
          </a:p>
          <a:p>
            <a:pPr lvl="1">
              <a:buFont typeface="Arial" pitchFamily="34" charset="0"/>
              <a:buChar char="•"/>
            </a:pPr>
            <a:r>
              <a:rPr lang="en-US" dirty="0" smtClean="0"/>
              <a:t>  Be ready for surprises</a:t>
            </a:r>
          </a:p>
        </p:txBody>
      </p:sp>
      <p:sp>
        <p:nvSpPr>
          <p:cNvPr id="12" name="TextBox 11"/>
          <p:cNvSpPr txBox="1"/>
          <p:nvPr/>
        </p:nvSpPr>
        <p:spPr>
          <a:xfrm>
            <a:off x="136864" y="1797728"/>
            <a:ext cx="8763000" cy="369332"/>
          </a:xfrm>
          <a:prstGeom prst="rect">
            <a:avLst/>
          </a:prstGeom>
          <a:noFill/>
        </p:spPr>
        <p:txBody>
          <a:bodyPr wrap="square" rtlCol="0">
            <a:spAutoFit/>
          </a:bodyPr>
          <a:lstStyle/>
          <a:p>
            <a:pPr lvl="1">
              <a:buFont typeface="Arial" pitchFamily="34" charset="0"/>
              <a:buChar char="•"/>
            </a:pPr>
            <a:r>
              <a:rPr lang="en-US" dirty="0" smtClean="0"/>
              <a:t>  Be flexible, i.e., willing to bend the rules a little</a:t>
            </a:r>
          </a:p>
        </p:txBody>
      </p:sp>
      <p:sp>
        <p:nvSpPr>
          <p:cNvPr id="13" name="TextBox 12"/>
          <p:cNvSpPr txBox="1"/>
          <p:nvPr/>
        </p:nvSpPr>
        <p:spPr>
          <a:xfrm>
            <a:off x="137604" y="3352800"/>
            <a:ext cx="8763000" cy="369332"/>
          </a:xfrm>
          <a:prstGeom prst="rect">
            <a:avLst/>
          </a:prstGeom>
          <a:noFill/>
        </p:spPr>
        <p:txBody>
          <a:bodyPr wrap="square" rtlCol="0">
            <a:spAutoFit/>
          </a:bodyPr>
          <a:lstStyle/>
          <a:p>
            <a:pPr lvl="1">
              <a:buFont typeface="Arial" pitchFamily="34" charset="0"/>
              <a:buChar char="•"/>
            </a:pPr>
            <a:r>
              <a:rPr lang="en-US" dirty="0" smtClean="0"/>
              <a:t>  Don’t hesitate to stick your nose into the student’s academic business</a:t>
            </a:r>
          </a:p>
        </p:txBody>
      </p:sp>
      <p:sp>
        <p:nvSpPr>
          <p:cNvPr id="14" name="TextBox 13"/>
          <p:cNvSpPr txBox="1"/>
          <p:nvPr/>
        </p:nvSpPr>
        <p:spPr>
          <a:xfrm>
            <a:off x="152400" y="4343400"/>
            <a:ext cx="8763000" cy="369332"/>
          </a:xfrm>
          <a:prstGeom prst="rect">
            <a:avLst/>
          </a:prstGeom>
          <a:noFill/>
        </p:spPr>
        <p:txBody>
          <a:bodyPr wrap="square" rtlCol="0">
            <a:spAutoFit/>
          </a:bodyPr>
          <a:lstStyle/>
          <a:p>
            <a:pPr lvl="1">
              <a:buFont typeface="Arial" pitchFamily="34" charset="0"/>
              <a:buChar char="•"/>
            </a:pPr>
            <a:r>
              <a:rPr lang="en-US" dirty="0" smtClean="0"/>
              <a:t>  Leverage the scholarships to elicit desired behavior</a:t>
            </a:r>
          </a:p>
        </p:txBody>
      </p:sp>
      <p:sp>
        <p:nvSpPr>
          <p:cNvPr id="15" name="TextBox 14"/>
          <p:cNvSpPr txBox="1"/>
          <p:nvPr/>
        </p:nvSpPr>
        <p:spPr>
          <a:xfrm>
            <a:off x="139083" y="2313373"/>
            <a:ext cx="8763000" cy="369332"/>
          </a:xfrm>
          <a:prstGeom prst="rect">
            <a:avLst/>
          </a:prstGeom>
          <a:noFill/>
        </p:spPr>
        <p:txBody>
          <a:bodyPr wrap="square" rtlCol="0">
            <a:spAutoFit/>
          </a:bodyPr>
          <a:lstStyle/>
          <a:p>
            <a:pPr lvl="1">
              <a:buFont typeface="Arial" pitchFamily="34" charset="0"/>
              <a:buChar char="•"/>
            </a:pPr>
            <a:r>
              <a:rPr lang="en-US" dirty="0" smtClean="0"/>
              <a:t>  Provide for and utilize a variety of support structures</a:t>
            </a:r>
          </a:p>
        </p:txBody>
      </p:sp>
      <p:sp>
        <p:nvSpPr>
          <p:cNvPr id="16" name="TextBox 15"/>
          <p:cNvSpPr txBox="1"/>
          <p:nvPr/>
        </p:nvSpPr>
        <p:spPr>
          <a:xfrm>
            <a:off x="151660" y="2819400"/>
            <a:ext cx="8763000" cy="369332"/>
          </a:xfrm>
          <a:prstGeom prst="rect">
            <a:avLst/>
          </a:prstGeom>
          <a:noFill/>
        </p:spPr>
        <p:txBody>
          <a:bodyPr wrap="square" rtlCol="0">
            <a:spAutoFit/>
          </a:bodyPr>
          <a:lstStyle/>
          <a:p>
            <a:pPr lvl="1">
              <a:buFont typeface="Arial" pitchFamily="34" charset="0"/>
              <a:buChar char="•"/>
            </a:pPr>
            <a:r>
              <a:rPr lang="en-US" dirty="0" smtClean="0"/>
              <a:t>  Plan for and execute at least two primarily social bonding activities per year</a:t>
            </a:r>
          </a:p>
        </p:txBody>
      </p:sp>
      <p:sp>
        <p:nvSpPr>
          <p:cNvPr id="17" name="TextBox 16"/>
          <p:cNvSpPr txBox="1"/>
          <p:nvPr/>
        </p:nvSpPr>
        <p:spPr>
          <a:xfrm>
            <a:off x="133165" y="3844031"/>
            <a:ext cx="8763000" cy="369332"/>
          </a:xfrm>
          <a:prstGeom prst="rect">
            <a:avLst/>
          </a:prstGeom>
          <a:noFill/>
        </p:spPr>
        <p:txBody>
          <a:bodyPr wrap="square" rtlCol="0">
            <a:spAutoFit/>
          </a:bodyPr>
          <a:lstStyle/>
          <a:p>
            <a:pPr lvl="1">
              <a:buFont typeface="Arial" pitchFamily="34" charset="0"/>
              <a:buChar char="•"/>
            </a:pPr>
            <a:r>
              <a:rPr lang="en-US" dirty="0" smtClean="0"/>
              <a:t>  Show the students you care ~ and that faculty and staff are human</a:t>
            </a:r>
          </a:p>
        </p:txBody>
      </p:sp>
      <p:sp>
        <p:nvSpPr>
          <p:cNvPr id="18" name="TextBox 17"/>
          <p:cNvSpPr txBox="1"/>
          <p:nvPr/>
        </p:nvSpPr>
        <p:spPr>
          <a:xfrm>
            <a:off x="130206" y="4800600"/>
            <a:ext cx="8763000" cy="369332"/>
          </a:xfrm>
          <a:prstGeom prst="rect">
            <a:avLst/>
          </a:prstGeom>
          <a:noFill/>
        </p:spPr>
        <p:txBody>
          <a:bodyPr wrap="square" rtlCol="0">
            <a:spAutoFit/>
          </a:bodyPr>
          <a:lstStyle/>
          <a:p>
            <a:pPr lvl="1">
              <a:buFont typeface="Arial" pitchFamily="34" charset="0"/>
              <a:buChar char="•"/>
            </a:pPr>
            <a:r>
              <a:rPr lang="en-US" dirty="0" smtClean="0"/>
              <a:t>  Don’t underestimate the value of the little things</a:t>
            </a:r>
          </a:p>
        </p:txBody>
      </p:sp>
      <p:sp>
        <p:nvSpPr>
          <p:cNvPr id="19" name="TextBox 18"/>
          <p:cNvSpPr txBox="1"/>
          <p:nvPr/>
        </p:nvSpPr>
        <p:spPr>
          <a:xfrm>
            <a:off x="152400" y="1310767"/>
            <a:ext cx="8763000" cy="369332"/>
          </a:xfrm>
          <a:prstGeom prst="rect">
            <a:avLst/>
          </a:prstGeom>
          <a:noFill/>
        </p:spPr>
        <p:txBody>
          <a:bodyPr wrap="square" rtlCol="0">
            <a:spAutoFit/>
          </a:bodyPr>
          <a:lstStyle/>
          <a:p>
            <a:pPr lvl="1">
              <a:buFont typeface="Arial" pitchFamily="34" charset="0"/>
              <a:buChar char="•"/>
            </a:pPr>
            <a:r>
              <a:rPr lang="en-US" dirty="0" smtClean="0"/>
              <a:t>  Build in opportunities for students to develop a sense of identity and belonging</a:t>
            </a:r>
          </a:p>
        </p:txBody>
      </p:sp>
      <p:sp>
        <p:nvSpPr>
          <p:cNvPr id="2" name="Slide Number Placeholder 1"/>
          <p:cNvSpPr>
            <a:spLocks noGrp="1"/>
          </p:cNvSpPr>
          <p:nvPr>
            <p:ph type="sldNum" sz="quarter" idx="12"/>
          </p:nvPr>
        </p:nvSpPr>
        <p:spPr/>
        <p:txBody>
          <a:bodyPr/>
          <a:lstStyle/>
          <a:p>
            <a:fld id="{EFAC3673-FF51-4F30-981E-B6DB7617408B}"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369332"/>
          </a:xfrm>
          <a:prstGeom prst="rect">
            <a:avLst/>
          </a:prstGeom>
          <a:noFill/>
        </p:spPr>
        <p:txBody>
          <a:bodyPr wrap="square" rtlCol="0">
            <a:spAutoFit/>
          </a:bodyPr>
          <a:lstStyle/>
          <a:p>
            <a:pPr algn="ctr"/>
            <a:r>
              <a:rPr lang="en-US" b="1" dirty="0" smtClean="0"/>
              <a:t>Acknowledgements</a:t>
            </a:r>
          </a:p>
        </p:txBody>
      </p:sp>
      <p:grpSp>
        <p:nvGrpSpPr>
          <p:cNvPr id="5" name="Group 4"/>
          <p:cNvGrpSpPr/>
          <p:nvPr/>
        </p:nvGrpSpPr>
        <p:grpSpPr>
          <a:xfrm>
            <a:off x="609600" y="609600"/>
            <a:ext cx="8153400" cy="762000"/>
            <a:chOff x="609600" y="914400"/>
            <a:chExt cx="8153400" cy="762000"/>
          </a:xfrm>
        </p:grpSpPr>
        <p:pic>
          <p:nvPicPr>
            <p:cNvPr id="55298" name="Picture 2"/>
            <p:cNvPicPr>
              <a:picLocks noChangeAspect="1" noChangeArrowheads="1"/>
            </p:cNvPicPr>
            <p:nvPr/>
          </p:nvPicPr>
          <p:blipFill>
            <a:blip r:embed="rId2" cstate="print"/>
            <a:srcRect/>
            <a:stretch>
              <a:fillRect/>
            </a:stretch>
          </p:blipFill>
          <p:spPr bwMode="auto">
            <a:xfrm>
              <a:off x="609600" y="914400"/>
              <a:ext cx="3943350" cy="762000"/>
            </a:xfrm>
            <a:prstGeom prst="rect">
              <a:avLst/>
            </a:prstGeom>
            <a:noFill/>
            <a:ln w="9525">
              <a:noFill/>
              <a:miter lim="800000"/>
              <a:headEnd/>
              <a:tailEnd/>
            </a:ln>
          </p:spPr>
        </p:pic>
        <p:sp>
          <p:nvSpPr>
            <p:cNvPr id="4" name="TextBox 3"/>
            <p:cNvSpPr txBox="1"/>
            <p:nvPr/>
          </p:nvSpPr>
          <p:spPr>
            <a:xfrm>
              <a:off x="4724400" y="1066800"/>
              <a:ext cx="4038600" cy="369332"/>
            </a:xfrm>
            <a:prstGeom prst="rect">
              <a:avLst/>
            </a:prstGeom>
            <a:noFill/>
          </p:spPr>
          <p:txBody>
            <a:bodyPr wrap="square" rtlCol="0">
              <a:spAutoFit/>
            </a:bodyPr>
            <a:lstStyle/>
            <a:p>
              <a:r>
                <a:rPr lang="en-US" dirty="0" smtClean="0"/>
                <a:t>Division of Undergraduate Education</a:t>
              </a:r>
              <a:endParaRPr lang="en-US" dirty="0"/>
            </a:p>
          </p:txBody>
        </p:sp>
      </p:grpSp>
      <p:grpSp>
        <p:nvGrpSpPr>
          <p:cNvPr id="56" name="Group 55"/>
          <p:cNvGrpSpPr/>
          <p:nvPr/>
        </p:nvGrpSpPr>
        <p:grpSpPr>
          <a:xfrm>
            <a:off x="417250" y="1428566"/>
            <a:ext cx="7808652" cy="2606530"/>
            <a:chOff x="417250" y="1428566"/>
            <a:chExt cx="5663897" cy="2606530"/>
          </a:xfrm>
        </p:grpSpPr>
        <p:sp>
          <p:nvSpPr>
            <p:cNvPr id="13" name="TextBox 12"/>
            <p:cNvSpPr txBox="1"/>
            <p:nvPr/>
          </p:nvSpPr>
          <p:spPr>
            <a:xfrm>
              <a:off x="417250" y="1428566"/>
              <a:ext cx="4572000" cy="369332"/>
            </a:xfrm>
            <a:prstGeom prst="rect">
              <a:avLst/>
            </a:prstGeom>
            <a:noFill/>
          </p:spPr>
          <p:txBody>
            <a:bodyPr wrap="square" rtlCol="0">
              <a:spAutoFit/>
            </a:bodyPr>
            <a:lstStyle/>
            <a:p>
              <a:r>
                <a:rPr lang="en-US" b="1" dirty="0" smtClean="0"/>
                <a:t>The PIs on the Grants:</a:t>
              </a:r>
              <a:endParaRPr lang="en-US" b="1" dirty="0"/>
            </a:p>
          </p:txBody>
        </p:sp>
        <p:grpSp>
          <p:nvGrpSpPr>
            <p:cNvPr id="52" name="Group 51"/>
            <p:cNvGrpSpPr/>
            <p:nvPr/>
          </p:nvGrpSpPr>
          <p:grpSpPr>
            <a:xfrm>
              <a:off x="1164745" y="1781452"/>
              <a:ext cx="4916402" cy="2253644"/>
              <a:chOff x="1164745" y="1781452"/>
              <a:chExt cx="4916402" cy="2253644"/>
            </a:xfrm>
          </p:grpSpPr>
          <p:grpSp>
            <p:nvGrpSpPr>
              <p:cNvPr id="46" name="Group 45"/>
              <p:cNvGrpSpPr/>
              <p:nvPr/>
            </p:nvGrpSpPr>
            <p:grpSpPr>
              <a:xfrm>
                <a:off x="1164745" y="1828800"/>
                <a:ext cx="1538504" cy="2206296"/>
                <a:chOff x="1164745" y="1828800"/>
                <a:chExt cx="1538504" cy="2206296"/>
              </a:xfrm>
            </p:grpSpPr>
            <p:pic>
              <p:nvPicPr>
                <p:cNvPr id="55307" name="Picture 11"/>
                <p:cNvPicPr>
                  <a:picLocks noChangeAspect="1" noChangeArrowheads="1"/>
                </p:cNvPicPr>
                <p:nvPr/>
              </p:nvPicPr>
              <p:blipFill>
                <a:blip r:embed="rId3" cstate="print"/>
                <a:srcRect/>
                <a:stretch>
                  <a:fillRect/>
                </a:stretch>
              </p:blipFill>
              <p:spPr bwMode="auto">
                <a:xfrm>
                  <a:off x="1295400" y="1828800"/>
                  <a:ext cx="1295400" cy="1342230"/>
                </a:xfrm>
                <a:prstGeom prst="rect">
                  <a:avLst/>
                </a:prstGeom>
                <a:noFill/>
                <a:ln w="9525">
                  <a:noFill/>
                  <a:miter lim="800000"/>
                  <a:headEnd/>
                  <a:tailEnd/>
                </a:ln>
                <a:effectLst/>
              </p:spPr>
            </p:pic>
            <p:sp>
              <p:nvSpPr>
                <p:cNvPr id="31" name="TextBox 30"/>
                <p:cNvSpPr txBox="1"/>
                <p:nvPr/>
              </p:nvSpPr>
              <p:spPr>
                <a:xfrm>
                  <a:off x="1164745" y="3204099"/>
                  <a:ext cx="1538504" cy="830997"/>
                </a:xfrm>
                <a:prstGeom prst="rect">
                  <a:avLst/>
                </a:prstGeom>
                <a:noFill/>
              </p:spPr>
              <p:txBody>
                <a:bodyPr wrap="square" rtlCol="0">
                  <a:spAutoFit/>
                </a:bodyPr>
                <a:lstStyle/>
                <a:p>
                  <a:pPr algn="ctr"/>
                  <a:r>
                    <a:rPr lang="en-US" sz="1200" b="1" dirty="0" smtClean="0"/>
                    <a:t>Dr. Douglas Coe Chemistry</a:t>
                  </a:r>
                </a:p>
                <a:p>
                  <a:pPr algn="ctr"/>
                  <a:r>
                    <a:rPr lang="en-US" sz="1200" b="1" dirty="0" smtClean="0"/>
                    <a:t>Dean</a:t>
                  </a:r>
                </a:p>
                <a:p>
                  <a:pPr algn="ctr"/>
                  <a:r>
                    <a:rPr lang="en-US" sz="1200" b="1" dirty="0" smtClean="0"/>
                    <a:t>College of Letters, Sciences, </a:t>
                  </a:r>
                </a:p>
                <a:p>
                  <a:pPr algn="ctr"/>
                  <a:r>
                    <a:rPr lang="en-US" sz="1200" b="1" dirty="0" smtClean="0"/>
                    <a:t>And Professional Studies</a:t>
                  </a:r>
                  <a:endParaRPr lang="en-US" sz="1200" b="1" dirty="0"/>
                </a:p>
              </p:txBody>
            </p:sp>
          </p:grpSp>
          <p:grpSp>
            <p:nvGrpSpPr>
              <p:cNvPr id="47" name="Group 46"/>
              <p:cNvGrpSpPr/>
              <p:nvPr/>
            </p:nvGrpSpPr>
            <p:grpSpPr>
              <a:xfrm>
                <a:off x="2824579" y="1828800"/>
                <a:ext cx="1517958" cy="2189281"/>
                <a:chOff x="2824579" y="1828800"/>
                <a:chExt cx="1517958" cy="2189281"/>
              </a:xfrm>
            </p:grpSpPr>
            <p:pic>
              <p:nvPicPr>
                <p:cNvPr id="55305" name="Picture 9"/>
                <p:cNvPicPr>
                  <a:picLocks noChangeAspect="1" noChangeArrowheads="1"/>
                </p:cNvPicPr>
                <p:nvPr/>
              </p:nvPicPr>
              <p:blipFill>
                <a:blip r:embed="rId4" cstate="print"/>
                <a:srcRect/>
                <a:stretch>
                  <a:fillRect/>
                </a:stretch>
              </p:blipFill>
              <p:spPr bwMode="auto">
                <a:xfrm>
                  <a:off x="2824579" y="1828800"/>
                  <a:ext cx="1447799" cy="1342748"/>
                </a:xfrm>
                <a:prstGeom prst="rect">
                  <a:avLst/>
                </a:prstGeom>
                <a:noFill/>
                <a:ln w="9525">
                  <a:noFill/>
                  <a:miter lim="800000"/>
                  <a:headEnd/>
                  <a:tailEnd/>
                </a:ln>
              </p:spPr>
            </p:pic>
            <p:sp>
              <p:nvSpPr>
                <p:cNvPr id="32" name="TextBox 31"/>
                <p:cNvSpPr txBox="1"/>
                <p:nvPr/>
              </p:nvSpPr>
              <p:spPr>
                <a:xfrm>
                  <a:off x="2824579" y="3187084"/>
                  <a:ext cx="1517958" cy="830997"/>
                </a:xfrm>
                <a:prstGeom prst="rect">
                  <a:avLst/>
                </a:prstGeom>
                <a:noFill/>
              </p:spPr>
              <p:txBody>
                <a:bodyPr wrap="square" rtlCol="0">
                  <a:spAutoFit/>
                </a:bodyPr>
                <a:lstStyle/>
                <a:p>
                  <a:pPr algn="ctr"/>
                  <a:r>
                    <a:rPr lang="en-US" sz="1200" b="1" dirty="0" smtClean="0"/>
                    <a:t>Annette Kankelborg</a:t>
                  </a:r>
                </a:p>
                <a:p>
                  <a:pPr algn="ctr"/>
                  <a:r>
                    <a:rPr lang="en-US" sz="1200" b="1" dirty="0" smtClean="0"/>
                    <a:t>SSS </a:t>
                  </a:r>
                </a:p>
                <a:p>
                  <a:pPr algn="ctr"/>
                  <a:r>
                    <a:rPr lang="en-US" sz="1200" b="1" dirty="0" smtClean="0"/>
                    <a:t>Institute for </a:t>
                  </a:r>
                </a:p>
                <a:p>
                  <a:pPr algn="ctr"/>
                  <a:r>
                    <a:rPr lang="en-US" sz="1200" b="1" dirty="0" smtClean="0"/>
                    <a:t>Educational Opportunities</a:t>
                  </a:r>
                  <a:endParaRPr lang="en-US" sz="1200" b="1" dirty="0"/>
                </a:p>
              </p:txBody>
            </p:sp>
          </p:grpSp>
          <p:grpSp>
            <p:nvGrpSpPr>
              <p:cNvPr id="51" name="Group 50"/>
              <p:cNvGrpSpPr/>
              <p:nvPr/>
            </p:nvGrpSpPr>
            <p:grpSpPr>
              <a:xfrm>
                <a:off x="4511334" y="1781452"/>
                <a:ext cx="1569813" cy="2242547"/>
                <a:chOff x="4511334" y="1781452"/>
                <a:chExt cx="1569813" cy="2242547"/>
              </a:xfrm>
            </p:grpSpPr>
            <p:sp>
              <p:nvSpPr>
                <p:cNvPr id="44" name="TextBox 43"/>
                <p:cNvSpPr txBox="1"/>
                <p:nvPr/>
              </p:nvSpPr>
              <p:spPr>
                <a:xfrm>
                  <a:off x="4512076" y="3193002"/>
                  <a:ext cx="1569071" cy="830997"/>
                </a:xfrm>
                <a:prstGeom prst="rect">
                  <a:avLst/>
                </a:prstGeom>
                <a:noFill/>
              </p:spPr>
              <p:txBody>
                <a:bodyPr wrap="square" rtlCol="0">
                  <a:spAutoFit/>
                </a:bodyPr>
                <a:lstStyle/>
                <a:p>
                  <a:pPr algn="ctr"/>
                  <a:r>
                    <a:rPr lang="en-US" sz="1200" b="1" dirty="0" smtClean="0"/>
                    <a:t>Amy Verlanic </a:t>
                  </a:r>
                </a:p>
                <a:p>
                  <a:pPr algn="ctr"/>
                  <a:r>
                    <a:rPr lang="en-US" sz="1200" b="1" dirty="0" smtClean="0"/>
                    <a:t>Director </a:t>
                  </a:r>
                  <a:endParaRPr lang="en-US" sz="1200" b="1" dirty="0"/>
                </a:p>
                <a:p>
                  <a:pPr algn="ctr"/>
                  <a:r>
                    <a:rPr lang="en-US" sz="1200" b="1" dirty="0"/>
                    <a:t>Institute for </a:t>
                  </a:r>
                </a:p>
                <a:p>
                  <a:pPr algn="ctr"/>
                  <a:r>
                    <a:rPr lang="en-US" sz="1200" b="1" dirty="0"/>
                    <a:t>Educational </a:t>
                  </a:r>
                  <a:r>
                    <a:rPr lang="en-US" sz="1200" b="1" dirty="0" smtClean="0"/>
                    <a:t>Opportunities</a:t>
                  </a:r>
                  <a:endParaRPr lang="en-US" sz="1200" b="1" dirty="0"/>
                </a:p>
              </p:txBody>
            </p:sp>
            <p:pic>
              <p:nvPicPr>
                <p:cNvPr id="55308" name="Picture 12"/>
                <p:cNvPicPr>
                  <a:picLocks noChangeAspect="1" noChangeArrowheads="1"/>
                </p:cNvPicPr>
                <p:nvPr/>
              </p:nvPicPr>
              <p:blipFill>
                <a:blip r:embed="rId5" cstate="print"/>
                <a:srcRect/>
                <a:stretch>
                  <a:fillRect/>
                </a:stretch>
              </p:blipFill>
              <p:spPr bwMode="auto">
                <a:xfrm>
                  <a:off x="4511334" y="1781452"/>
                  <a:ext cx="1225859" cy="1371273"/>
                </a:xfrm>
                <a:prstGeom prst="rect">
                  <a:avLst/>
                </a:prstGeom>
                <a:noFill/>
                <a:ln w="9525">
                  <a:noFill/>
                  <a:miter lim="800000"/>
                  <a:headEnd/>
                  <a:tailEnd/>
                </a:ln>
                <a:effectLst/>
              </p:spPr>
            </p:pic>
          </p:grpSp>
        </p:grpSp>
      </p:grpSp>
      <p:grpSp>
        <p:nvGrpSpPr>
          <p:cNvPr id="55" name="Group 54"/>
          <p:cNvGrpSpPr/>
          <p:nvPr/>
        </p:nvGrpSpPr>
        <p:grpSpPr>
          <a:xfrm>
            <a:off x="420950" y="4034901"/>
            <a:ext cx="7804952" cy="2494820"/>
            <a:chOff x="420950" y="4034901"/>
            <a:chExt cx="7804952" cy="2494820"/>
          </a:xfrm>
        </p:grpSpPr>
        <p:sp>
          <p:nvSpPr>
            <p:cNvPr id="14" name="TextBox 13"/>
            <p:cNvSpPr txBox="1"/>
            <p:nvPr/>
          </p:nvSpPr>
          <p:spPr>
            <a:xfrm>
              <a:off x="420950" y="4034901"/>
              <a:ext cx="4572000" cy="369332"/>
            </a:xfrm>
            <a:prstGeom prst="rect">
              <a:avLst/>
            </a:prstGeom>
            <a:noFill/>
          </p:spPr>
          <p:txBody>
            <a:bodyPr wrap="square" rtlCol="0">
              <a:spAutoFit/>
            </a:bodyPr>
            <a:lstStyle/>
            <a:p>
              <a:r>
                <a:rPr lang="en-US" b="1" dirty="0" smtClean="0"/>
                <a:t>Senior Faculty on the Grants:</a:t>
              </a:r>
              <a:endParaRPr lang="en-US" b="1" dirty="0"/>
            </a:p>
          </p:txBody>
        </p:sp>
        <p:grpSp>
          <p:nvGrpSpPr>
            <p:cNvPr id="24" name="Group 23"/>
            <p:cNvGrpSpPr/>
            <p:nvPr/>
          </p:nvGrpSpPr>
          <p:grpSpPr>
            <a:xfrm>
              <a:off x="529702" y="4444753"/>
              <a:ext cx="1190625" cy="2081269"/>
              <a:chOff x="533400" y="4724400"/>
              <a:chExt cx="1190625" cy="2081269"/>
            </a:xfrm>
          </p:grpSpPr>
          <p:pic>
            <p:nvPicPr>
              <p:cNvPr id="55299" name="Picture 3"/>
              <p:cNvPicPr>
                <a:picLocks noChangeAspect="1" noChangeArrowheads="1"/>
              </p:cNvPicPr>
              <p:nvPr/>
            </p:nvPicPr>
            <p:blipFill>
              <a:blip r:embed="rId6" cstate="print"/>
              <a:srcRect/>
              <a:stretch>
                <a:fillRect/>
              </a:stretch>
            </p:blipFill>
            <p:spPr bwMode="auto">
              <a:xfrm>
                <a:off x="533400" y="4724400"/>
                <a:ext cx="1190625" cy="1190625"/>
              </a:xfrm>
              <a:prstGeom prst="rect">
                <a:avLst/>
              </a:prstGeom>
              <a:noFill/>
              <a:ln w="9525">
                <a:noFill/>
                <a:miter lim="800000"/>
                <a:headEnd/>
                <a:tailEnd/>
              </a:ln>
            </p:spPr>
          </p:pic>
          <p:sp>
            <p:nvSpPr>
              <p:cNvPr id="17" name="TextBox 16"/>
              <p:cNvSpPr txBox="1"/>
              <p:nvPr/>
            </p:nvSpPr>
            <p:spPr>
              <a:xfrm>
                <a:off x="551895" y="5974672"/>
                <a:ext cx="1143000" cy="830997"/>
              </a:xfrm>
              <a:prstGeom prst="rect">
                <a:avLst/>
              </a:prstGeom>
              <a:noFill/>
            </p:spPr>
            <p:txBody>
              <a:bodyPr wrap="square" rtlCol="0">
                <a:spAutoFit/>
              </a:bodyPr>
              <a:lstStyle/>
              <a:p>
                <a:pPr algn="ctr"/>
                <a:r>
                  <a:rPr lang="en-US" sz="1200" b="1" dirty="0" smtClean="0"/>
                  <a:t>Dr. Rick Douglass Biological Sciences</a:t>
                </a:r>
                <a:endParaRPr lang="en-US" sz="1200" b="1" dirty="0"/>
              </a:p>
            </p:txBody>
          </p:sp>
        </p:grpSp>
        <p:grpSp>
          <p:nvGrpSpPr>
            <p:cNvPr id="25" name="Group 24"/>
            <p:cNvGrpSpPr/>
            <p:nvPr/>
          </p:nvGrpSpPr>
          <p:grpSpPr>
            <a:xfrm>
              <a:off x="1866531" y="4452891"/>
              <a:ext cx="1190625" cy="2069432"/>
              <a:chOff x="2057400" y="4724400"/>
              <a:chExt cx="1190625" cy="2069432"/>
            </a:xfrm>
          </p:grpSpPr>
          <p:pic>
            <p:nvPicPr>
              <p:cNvPr id="55300" name="Picture 4"/>
              <p:cNvPicPr>
                <a:picLocks noChangeAspect="1" noChangeArrowheads="1"/>
              </p:cNvPicPr>
              <p:nvPr/>
            </p:nvPicPr>
            <p:blipFill>
              <a:blip r:embed="rId7" cstate="print"/>
              <a:srcRect/>
              <a:stretch>
                <a:fillRect/>
              </a:stretch>
            </p:blipFill>
            <p:spPr bwMode="auto">
              <a:xfrm>
                <a:off x="2057400" y="4724400"/>
                <a:ext cx="1190625" cy="1190625"/>
              </a:xfrm>
              <a:prstGeom prst="rect">
                <a:avLst/>
              </a:prstGeom>
              <a:noFill/>
              <a:ln w="9525">
                <a:noFill/>
                <a:miter lim="800000"/>
                <a:headEnd/>
                <a:tailEnd/>
              </a:ln>
            </p:spPr>
          </p:pic>
          <p:sp>
            <p:nvSpPr>
              <p:cNvPr id="18" name="TextBox 17"/>
              <p:cNvSpPr txBox="1"/>
              <p:nvPr/>
            </p:nvSpPr>
            <p:spPr>
              <a:xfrm>
                <a:off x="2058140" y="5962835"/>
                <a:ext cx="1143000" cy="830997"/>
              </a:xfrm>
              <a:prstGeom prst="rect">
                <a:avLst/>
              </a:prstGeom>
              <a:noFill/>
            </p:spPr>
            <p:txBody>
              <a:bodyPr wrap="square" rtlCol="0">
                <a:spAutoFit/>
              </a:bodyPr>
              <a:lstStyle/>
              <a:p>
                <a:pPr algn="ctr"/>
                <a:r>
                  <a:rPr lang="en-US" sz="1200" b="1" dirty="0" smtClean="0"/>
                  <a:t>Dr. Amy Kuenzi Biological Sciences</a:t>
                </a:r>
                <a:endParaRPr lang="en-US" sz="1200" b="1" dirty="0"/>
              </a:p>
            </p:txBody>
          </p:sp>
        </p:grpSp>
        <p:grpSp>
          <p:nvGrpSpPr>
            <p:cNvPr id="26" name="Group 25"/>
            <p:cNvGrpSpPr/>
            <p:nvPr/>
          </p:nvGrpSpPr>
          <p:grpSpPr>
            <a:xfrm>
              <a:off x="3238131" y="4452891"/>
              <a:ext cx="1179286" cy="2076830"/>
              <a:chOff x="3429000" y="4724400"/>
              <a:chExt cx="1179286" cy="2076830"/>
            </a:xfrm>
          </p:grpSpPr>
          <p:pic>
            <p:nvPicPr>
              <p:cNvPr id="55302" name="Picture 6"/>
              <p:cNvPicPr>
                <a:picLocks noChangeAspect="1" noChangeArrowheads="1"/>
              </p:cNvPicPr>
              <p:nvPr/>
            </p:nvPicPr>
            <p:blipFill>
              <a:blip r:embed="rId8" cstate="print"/>
              <a:srcRect/>
              <a:stretch>
                <a:fillRect/>
              </a:stretch>
            </p:blipFill>
            <p:spPr bwMode="auto">
              <a:xfrm>
                <a:off x="3429000" y="4724400"/>
                <a:ext cx="1179286" cy="1172592"/>
              </a:xfrm>
              <a:prstGeom prst="rect">
                <a:avLst/>
              </a:prstGeom>
              <a:noFill/>
              <a:ln w="9525">
                <a:noFill/>
                <a:miter lim="800000"/>
                <a:headEnd/>
                <a:tailEnd/>
              </a:ln>
            </p:spPr>
          </p:pic>
          <p:sp>
            <p:nvSpPr>
              <p:cNvPr id="21" name="TextBox 20"/>
              <p:cNvSpPr txBox="1"/>
              <p:nvPr/>
            </p:nvSpPr>
            <p:spPr>
              <a:xfrm>
                <a:off x="3429000" y="5970233"/>
                <a:ext cx="1143000" cy="830997"/>
              </a:xfrm>
              <a:prstGeom prst="rect">
                <a:avLst/>
              </a:prstGeom>
              <a:noFill/>
            </p:spPr>
            <p:txBody>
              <a:bodyPr wrap="square" rtlCol="0">
                <a:spAutoFit/>
              </a:bodyPr>
              <a:lstStyle/>
              <a:p>
                <a:pPr algn="ctr"/>
                <a:r>
                  <a:rPr lang="en-US" sz="1200" b="1" dirty="0" smtClean="0"/>
                  <a:t>Dr. Michele </a:t>
                </a:r>
                <a:r>
                  <a:rPr lang="en-US" sz="1200" b="1" dirty="0" err="1" smtClean="0"/>
                  <a:t>VanDyne</a:t>
                </a:r>
                <a:r>
                  <a:rPr lang="en-US" sz="1200" b="1" dirty="0" smtClean="0"/>
                  <a:t> Computer  Science</a:t>
                </a:r>
                <a:endParaRPr lang="en-US" sz="1200" b="1" dirty="0"/>
              </a:p>
            </p:txBody>
          </p:sp>
        </p:grpSp>
        <p:grpSp>
          <p:nvGrpSpPr>
            <p:cNvPr id="27" name="Group 26"/>
            <p:cNvGrpSpPr/>
            <p:nvPr/>
          </p:nvGrpSpPr>
          <p:grpSpPr>
            <a:xfrm>
              <a:off x="4532791" y="4452891"/>
              <a:ext cx="1143740" cy="2067213"/>
              <a:chOff x="4723660" y="4724400"/>
              <a:chExt cx="1143740" cy="2067213"/>
            </a:xfrm>
          </p:grpSpPr>
          <p:pic>
            <p:nvPicPr>
              <p:cNvPr id="55303" name="Picture 7"/>
              <p:cNvPicPr>
                <a:picLocks noChangeAspect="1" noChangeArrowheads="1"/>
              </p:cNvPicPr>
              <p:nvPr/>
            </p:nvPicPr>
            <p:blipFill>
              <a:blip r:embed="rId9" cstate="print"/>
              <a:srcRect/>
              <a:stretch>
                <a:fillRect/>
              </a:stretch>
            </p:blipFill>
            <p:spPr bwMode="auto">
              <a:xfrm>
                <a:off x="4724400" y="4724400"/>
                <a:ext cx="1143000" cy="1158891"/>
              </a:xfrm>
              <a:prstGeom prst="rect">
                <a:avLst/>
              </a:prstGeom>
              <a:noFill/>
              <a:ln w="9525">
                <a:noFill/>
                <a:miter lim="800000"/>
                <a:headEnd/>
                <a:tailEnd/>
              </a:ln>
            </p:spPr>
          </p:pic>
          <p:sp>
            <p:nvSpPr>
              <p:cNvPr id="22" name="TextBox 21"/>
              <p:cNvSpPr txBox="1"/>
              <p:nvPr/>
            </p:nvSpPr>
            <p:spPr>
              <a:xfrm>
                <a:off x="4723660" y="5960616"/>
                <a:ext cx="1143000" cy="830997"/>
              </a:xfrm>
              <a:prstGeom prst="rect">
                <a:avLst/>
              </a:prstGeom>
              <a:noFill/>
            </p:spPr>
            <p:txBody>
              <a:bodyPr wrap="square" rtlCol="0">
                <a:spAutoFit/>
              </a:bodyPr>
              <a:lstStyle/>
              <a:p>
                <a:pPr algn="ctr"/>
                <a:r>
                  <a:rPr lang="en-US" sz="1200" b="1" dirty="0" smtClean="0"/>
                  <a:t>Dr. Celia </a:t>
                </a:r>
                <a:r>
                  <a:rPr lang="en-US" sz="1200" b="1" dirty="0" err="1" smtClean="0"/>
                  <a:t>Schahczenski</a:t>
                </a:r>
                <a:r>
                  <a:rPr lang="en-US" sz="1200" b="1" dirty="0" smtClean="0"/>
                  <a:t> Computer  Science</a:t>
                </a:r>
                <a:endParaRPr lang="en-US" sz="1200" b="1" dirty="0"/>
              </a:p>
            </p:txBody>
          </p:sp>
        </p:grpSp>
        <p:grpSp>
          <p:nvGrpSpPr>
            <p:cNvPr id="28" name="Group 27"/>
            <p:cNvGrpSpPr/>
            <p:nvPr/>
          </p:nvGrpSpPr>
          <p:grpSpPr>
            <a:xfrm>
              <a:off x="5692067" y="4452891"/>
              <a:ext cx="1447800" cy="1887725"/>
              <a:chOff x="5882936" y="4724400"/>
              <a:chExt cx="1447800" cy="1887725"/>
            </a:xfrm>
          </p:grpSpPr>
          <p:pic>
            <p:nvPicPr>
              <p:cNvPr id="55304" name="Picture 8"/>
              <p:cNvPicPr>
                <a:picLocks noChangeAspect="1" noChangeArrowheads="1"/>
              </p:cNvPicPr>
              <p:nvPr/>
            </p:nvPicPr>
            <p:blipFill>
              <a:blip r:embed="rId10" cstate="print"/>
              <a:srcRect/>
              <a:stretch>
                <a:fillRect/>
              </a:stretch>
            </p:blipFill>
            <p:spPr bwMode="auto">
              <a:xfrm>
                <a:off x="6019800" y="4724400"/>
                <a:ext cx="1143000" cy="1129094"/>
              </a:xfrm>
              <a:prstGeom prst="rect">
                <a:avLst/>
              </a:prstGeom>
              <a:noFill/>
              <a:ln w="9525">
                <a:noFill/>
                <a:miter lim="800000"/>
                <a:headEnd/>
                <a:tailEnd/>
              </a:ln>
            </p:spPr>
          </p:pic>
          <p:sp>
            <p:nvSpPr>
              <p:cNvPr id="23" name="TextBox 22"/>
              <p:cNvSpPr txBox="1"/>
              <p:nvPr/>
            </p:nvSpPr>
            <p:spPr>
              <a:xfrm>
                <a:off x="5882936" y="5965794"/>
                <a:ext cx="1447800" cy="646331"/>
              </a:xfrm>
              <a:prstGeom prst="rect">
                <a:avLst/>
              </a:prstGeom>
              <a:noFill/>
            </p:spPr>
            <p:txBody>
              <a:bodyPr wrap="square" rtlCol="0">
                <a:spAutoFit/>
              </a:bodyPr>
              <a:lstStyle/>
              <a:p>
                <a:pPr algn="ctr"/>
                <a:r>
                  <a:rPr lang="en-US" sz="1200" b="1" dirty="0" smtClean="0"/>
                  <a:t>Dr. Rick Rossi Mathematical  Sciences</a:t>
                </a:r>
                <a:endParaRPr lang="en-US" sz="1200" b="1" dirty="0"/>
              </a:p>
            </p:txBody>
          </p:sp>
        </p:grpSp>
        <p:grpSp>
          <p:nvGrpSpPr>
            <p:cNvPr id="54" name="Group 53"/>
            <p:cNvGrpSpPr/>
            <p:nvPr/>
          </p:nvGrpSpPr>
          <p:grpSpPr>
            <a:xfrm>
              <a:off x="7082902" y="4445495"/>
              <a:ext cx="1143000" cy="1892902"/>
              <a:chOff x="7082902" y="4445495"/>
              <a:chExt cx="1143000" cy="1892902"/>
            </a:xfrm>
          </p:grpSpPr>
          <p:sp>
            <p:nvSpPr>
              <p:cNvPr id="29" name="TextBox 28"/>
              <p:cNvSpPr txBox="1"/>
              <p:nvPr/>
            </p:nvSpPr>
            <p:spPr>
              <a:xfrm>
                <a:off x="7082902" y="5692066"/>
                <a:ext cx="1143000" cy="646331"/>
              </a:xfrm>
              <a:prstGeom prst="rect">
                <a:avLst/>
              </a:prstGeom>
              <a:noFill/>
            </p:spPr>
            <p:txBody>
              <a:bodyPr wrap="square" rtlCol="0">
                <a:spAutoFit/>
              </a:bodyPr>
              <a:lstStyle/>
              <a:p>
                <a:pPr algn="ctr"/>
                <a:r>
                  <a:rPr lang="en-US" sz="1200" b="1" dirty="0" smtClean="0"/>
                  <a:t>Dr. Douglas Cameron Chemistry</a:t>
                </a:r>
                <a:endParaRPr lang="en-US" sz="1200" b="1" dirty="0"/>
              </a:p>
            </p:txBody>
          </p:sp>
          <p:pic>
            <p:nvPicPr>
              <p:cNvPr id="55309" name="Picture 13"/>
              <p:cNvPicPr>
                <a:picLocks noChangeAspect="1" noChangeArrowheads="1"/>
              </p:cNvPicPr>
              <p:nvPr/>
            </p:nvPicPr>
            <p:blipFill>
              <a:blip r:embed="rId11" cstate="print"/>
              <a:srcRect/>
              <a:stretch>
                <a:fillRect/>
              </a:stretch>
            </p:blipFill>
            <p:spPr bwMode="auto">
              <a:xfrm>
                <a:off x="7143564" y="4445495"/>
                <a:ext cx="959528" cy="1150624"/>
              </a:xfrm>
              <a:prstGeom prst="rect">
                <a:avLst/>
              </a:prstGeom>
              <a:noFill/>
              <a:ln w="9525">
                <a:noFill/>
                <a:miter lim="800000"/>
                <a:headEnd/>
                <a:tailEnd/>
              </a:ln>
              <a:effectLst/>
            </p:spPr>
          </p:pic>
        </p:grpSp>
      </p:grpSp>
      <p:sp>
        <p:nvSpPr>
          <p:cNvPr id="3" name="Slide Number Placeholder 2"/>
          <p:cNvSpPr>
            <a:spLocks noGrp="1"/>
          </p:cNvSpPr>
          <p:nvPr>
            <p:ph type="sldNum" sz="quarter" idx="12"/>
          </p:nvPr>
        </p:nvSpPr>
        <p:spPr/>
        <p:txBody>
          <a:bodyPr/>
          <a:lstStyle/>
          <a:p>
            <a:fld id="{EFAC3673-FF51-4F30-981E-B6DB7617408B}"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7543800" cy="369332"/>
          </a:xfrm>
          <a:prstGeom prst="rect">
            <a:avLst/>
          </a:prstGeom>
          <a:noFill/>
        </p:spPr>
        <p:txBody>
          <a:bodyPr wrap="square" rtlCol="0">
            <a:spAutoFit/>
          </a:bodyPr>
          <a:lstStyle/>
          <a:p>
            <a:r>
              <a:rPr lang="en-US" b="1" dirty="0" smtClean="0"/>
              <a:t>The Mentor / Tutors:</a:t>
            </a:r>
            <a:endParaRPr lang="en-US" b="1" dirty="0"/>
          </a:p>
        </p:txBody>
      </p:sp>
      <p:grpSp>
        <p:nvGrpSpPr>
          <p:cNvPr id="22" name="Group 21"/>
          <p:cNvGrpSpPr/>
          <p:nvPr/>
        </p:nvGrpSpPr>
        <p:grpSpPr>
          <a:xfrm>
            <a:off x="744245" y="762001"/>
            <a:ext cx="2057400" cy="2481789"/>
            <a:chOff x="744245" y="762001"/>
            <a:chExt cx="2057400" cy="2481789"/>
          </a:xfrm>
        </p:grpSpPr>
        <p:pic>
          <p:nvPicPr>
            <p:cNvPr id="56328" name="Picture 8"/>
            <p:cNvPicPr>
              <a:picLocks noChangeAspect="1" noChangeArrowheads="1"/>
            </p:cNvPicPr>
            <p:nvPr/>
          </p:nvPicPr>
          <p:blipFill>
            <a:blip r:embed="rId2" cstate="print"/>
            <a:srcRect/>
            <a:stretch>
              <a:fillRect/>
            </a:stretch>
          </p:blipFill>
          <p:spPr bwMode="auto">
            <a:xfrm>
              <a:off x="914400" y="762001"/>
              <a:ext cx="1676400" cy="1684782"/>
            </a:xfrm>
            <a:prstGeom prst="rect">
              <a:avLst/>
            </a:prstGeom>
            <a:noFill/>
            <a:ln w="9525">
              <a:noFill/>
              <a:miter lim="800000"/>
              <a:headEnd/>
              <a:tailEnd/>
            </a:ln>
            <a:effectLst/>
          </p:spPr>
        </p:pic>
        <p:sp>
          <p:nvSpPr>
            <p:cNvPr id="10" name="TextBox 9"/>
            <p:cNvSpPr txBox="1"/>
            <p:nvPr/>
          </p:nvSpPr>
          <p:spPr>
            <a:xfrm>
              <a:off x="744245" y="2597459"/>
              <a:ext cx="2057400" cy="646331"/>
            </a:xfrm>
            <a:prstGeom prst="rect">
              <a:avLst/>
            </a:prstGeom>
            <a:noFill/>
          </p:spPr>
          <p:txBody>
            <a:bodyPr wrap="square" rtlCol="0">
              <a:spAutoFit/>
            </a:bodyPr>
            <a:lstStyle/>
            <a:p>
              <a:pPr algn="ctr"/>
              <a:r>
                <a:rPr lang="en-US" dirty="0" smtClean="0"/>
                <a:t>Thor Hanks Computer Science</a:t>
              </a:r>
              <a:endParaRPr lang="en-US" dirty="0"/>
            </a:p>
          </p:txBody>
        </p:sp>
      </p:grpSp>
      <p:grpSp>
        <p:nvGrpSpPr>
          <p:cNvPr id="23" name="Group 22"/>
          <p:cNvGrpSpPr/>
          <p:nvPr/>
        </p:nvGrpSpPr>
        <p:grpSpPr>
          <a:xfrm>
            <a:off x="3092389" y="762000"/>
            <a:ext cx="2057400" cy="2501024"/>
            <a:chOff x="3092389" y="762000"/>
            <a:chExt cx="2057400" cy="2501024"/>
          </a:xfrm>
        </p:grpSpPr>
        <p:pic>
          <p:nvPicPr>
            <p:cNvPr id="56323" name="Picture 3" descr="D:\My Documents\College of Letters, Sciences, &amp; Professional Studies\Dean\Grants and Proposals\Montana Minds\Tutors\picture bev.JPG"/>
            <p:cNvPicPr>
              <a:picLocks noChangeAspect="1" noChangeArrowheads="1"/>
            </p:cNvPicPr>
            <p:nvPr/>
          </p:nvPicPr>
          <p:blipFill>
            <a:blip r:embed="rId3" cstate="print"/>
            <a:srcRect/>
            <a:stretch>
              <a:fillRect/>
            </a:stretch>
          </p:blipFill>
          <p:spPr bwMode="auto">
            <a:xfrm>
              <a:off x="3276600" y="762000"/>
              <a:ext cx="1748161" cy="1748161"/>
            </a:xfrm>
            <a:prstGeom prst="rect">
              <a:avLst/>
            </a:prstGeom>
            <a:noFill/>
          </p:spPr>
        </p:pic>
        <p:sp>
          <p:nvSpPr>
            <p:cNvPr id="13" name="TextBox 12"/>
            <p:cNvSpPr txBox="1"/>
            <p:nvPr/>
          </p:nvSpPr>
          <p:spPr>
            <a:xfrm>
              <a:off x="3092389" y="2616693"/>
              <a:ext cx="2057400" cy="646331"/>
            </a:xfrm>
            <a:prstGeom prst="rect">
              <a:avLst/>
            </a:prstGeom>
            <a:noFill/>
          </p:spPr>
          <p:txBody>
            <a:bodyPr wrap="square" rtlCol="0">
              <a:spAutoFit/>
            </a:bodyPr>
            <a:lstStyle/>
            <a:p>
              <a:pPr algn="ctr"/>
              <a:r>
                <a:rPr lang="en-US" dirty="0" smtClean="0"/>
                <a:t>Beverly Plumb Chemistry</a:t>
              </a:r>
              <a:endParaRPr lang="en-US" dirty="0"/>
            </a:p>
          </p:txBody>
        </p:sp>
      </p:grpSp>
      <p:grpSp>
        <p:nvGrpSpPr>
          <p:cNvPr id="24" name="Group 23"/>
          <p:cNvGrpSpPr/>
          <p:nvPr/>
        </p:nvGrpSpPr>
        <p:grpSpPr>
          <a:xfrm>
            <a:off x="5637320" y="770138"/>
            <a:ext cx="2363680" cy="2500285"/>
            <a:chOff x="5637320" y="770138"/>
            <a:chExt cx="2363680" cy="2500285"/>
          </a:xfrm>
        </p:grpSpPr>
        <p:pic>
          <p:nvPicPr>
            <p:cNvPr id="56322" name="Picture 2"/>
            <p:cNvPicPr>
              <a:picLocks noChangeAspect="1" noChangeArrowheads="1"/>
            </p:cNvPicPr>
            <p:nvPr/>
          </p:nvPicPr>
          <p:blipFill>
            <a:blip r:embed="rId4" cstate="print"/>
            <a:srcRect/>
            <a:stretch>
              <a:fillRect/>
            </a:stretch>
          </p:blipFill>
          <p:spPr bwMode="auto">
            <a:xfrm>
              <a:off x="5637320" y="770138"/>
              <a:ext cx="2363680" cy="1772760"/>
            </a:xfrm>
            <a:prstGeom prst="rect">
              <a:avLst/>
            </a:prstGeom>
            <a:noFill/>
            <a:ln w="9525">
              <a:noFill/>
              <a:miter lim="800000"/>
              <a:headEnd/>
              <a:tailEnd/>
            </a:ln>
          </p:spPr>
        </p:pic>
        <p:sp>
          <p:nvSpPr>
            <p:cNvPr id="14" name="TextBox 13"/>
            <p:cNvSpPr txBox="1"/>
            <p:nvPr/>
          </p:nvSpPr>
          <p:spPr>
            <a:xfrm>
              <a:off x="5781583" y="2624092"/>
              <a:ext cx="2057400" cy="646331"/>
            </a:xfrm>
            <a:prstGeom prst="rect">
              <a:avLst/>
            </a:prstGeom>
            <a:noFill/>
          </p:spPr>
          <p:txBody>
            <a:bodyPr wrap="square" rtlCol="0">
              <a:spAutoFit/>
            </a:bodyPr>
            <a:lstStyle/>
            <a:p>
              <a:pPr algn="ctr"/>
              <a:r>
                <a:rPr lang="en-US" dirty="0" smtClean="0"/>
                <a:t>Cory </a:t>
              </a:r>
              <a:r>
                <a:rPr lang="en-US" dirty="0" err="1" smtClean="0"/>
                <a:t>Sonneman</a:t>
              </a:r>
              <a:r>
                <a:rPr lang="en-US" dirty="0" smtClean="0"/>
                <a:t> Chemistry</a:t>
              </a:r>
              <a:endParaRPr lang="en-US" dirty="0"/>
            </a:p>
          </p:txBody>
        </p:sp>
      </p:grpSp>
      <p:grpSp>
        <p:nvGrpSpPr>
          <p:cNvPr id="20" name="Group 19"/>
          <p:cNvGrpSpPr/>
          <p:nvPr/>
        </p:nvGrpSpPr>
        <p:grpSpPr>
          <a:xfrm>
            <a:off x="2107706" y="4080769"/>
            <a:ext cx="2209800" cy="2488448"/>
            <a:chOff x="2107706" y="4080769"/>
            <a:chExt cx="2209800" cy="2488448"/>
          </a:xfrm>
        </p:grpSpPr>
        <p:pic>
          <p:nvPicPr>
            <p:cNvPr id="56325" name="Picture 5"/>
            <p:cNvPicPr>
              <a:picLocks noChangeAspect="1" noChangeArrowheads="1"/>
            </p:cNvPicPr>
            <p:nvPr/>
          </p:nvPicPr>
          <p:blipFill>
            <a:blip r:embed="rId5" cstate="print"/>
            <a:srcRect/>
            <a:stretch>
              <a:fillRect/>
            </a:stretch>
          </p:blipFill>
          <p:spPr bwMode="auto">
            <a:xfrm>
              <a:off x="2107706" y="4080769"/>
              <a:ext cx="2209800" cy="1657350"/>
            </a:xfrm>
            <a:prstGeom prst="rect">
              <a:avLst/>
            </a:prstGeom>
            <a:noFill/>
            <a:ln w="9525">
              <a:noFill/>
              <a:miter lim="800000"/>
              <a:headEnd/>
              <a:tailEnd/>
            </a:ln>
            <a:effectLst/>
          </p:spPr>
        </p:pic>
        <p:sp>
          <p:nvSpPr>
            <p:cNvPr id="15" name="TextBox 14"/>
            <p:cNvSpPr txBox="1"/>
            <p:nvPr/>
          </p:nvSpPr>
          <p:spPr>
            <a:xfrm>
              <a:off x="2163933" y="5922886"/>
              <a:ext cx="2057400" cy="646331"/>
            </a:xfrm>
            <a:prstGeom prst="rect">
              <a:avLst/>
            </a:prstGeom>
            <a:noFill/>
          </p:spPr>
          <p:txBody>
            <a:bodyPr wrap="square" rtlCol="0">
              <a:spAutoFit/>
            </a:bodyPr>
            <a:lstStyle/>
            <a:p>
              <a:pPr algn="ctr"/>
              <a:r>
                <a:rPr lang="en-US" dirty="0" smtClean="0"/>
                <a:t>Kimberly Jenkins Chemistry</a:t>
              </a:r>
              <a:endParaRPr lang="en-US" dirty="0"/>
            </a:p>
          </p:txBody>
        </p:sp>
      </p:grpSp>
      <p:grpSp>
        <p:nvGrpSpPr>
          <p:cNvPr id="21" name="Group 20"/>
          <p:cNvGrpSpPr/>
          <p:nvPr/>
        </p:nvGrpSpPr>
        <p:grpSpPr>
          <a:xfrm>
            <a:off x="4456590" y="4075590"/>
            <a:ext cx="2215718" cy="2499545"/>
            <a:chOff x="4456590" y="4075590"/>
            <a:chExt cx="2215718" cy="2499545"/>
          </a:xfrm>
        </p:grpSpPr>
        <p:pic>
          <p:nvPicPr>
            <p:cNvPr id="56327" name="Picture 7"/>
            <p:cNvPicPr>
              <a:picLocks noChangeAspect="1" noChangeArrowheads="1"/>
            </p:cNvPicPr>
            <p:nvPr/>
          </p:nvPicPr>
          <p:blipFill>
            <a:blip r:embed="rId6" cstate="print"/>
            <a:srcRect/>
            <a:stretch>
              <a:fillRect/>
            </a:stretch>
          </p:blipFill>
          <p:spPr bwMode="auto">
            <a:xfrm>
              <a:off x="4752512" y="4075590"/>
              <a:ext cx="1565286" cy="1682317"/>
            </a:xfrm>
            <a:prstGeom prst="rect">
              <a:avLst/>
            </a:prstGeom>
            <a:noFill/>
            <a:ln w="9525">
              <a:noFill/>
              <a:miter lim="800000"/>
              <a:headEnd/>
              <a:tailEnd/>
            </a:ln>
            <a:effectLst/>
          </p:spPr>
        </p:pic>
        <p:sp>
          <p:nvSpPr>
            <p:cNvPr id="16" name="TextBox 15"/>
            <p:cNvSpPr txBox="1"/>
            <p:nvPr/>
          </p:nvSpPr>
          <p:spPr>
            <a:xfrm>
              <a:off x="4456590" y="5928804"/>
              <a:ext cx="2215718" cy="646331"/>
            </a:xfrm>
            <a:prstGeom prst="rect">
              <a:avLst/>
            </a:prstGeom>
            <a:noFill/>
          </p:spPr>
          <p:txBody>
            <a:bodyPr wrap="square" rtlCol="0">
              <a:spAutoFit/>
            </a:bodyPr>
            <a:lstStyle/>
            <a:p>
              <a:pPr algn="ctr"/>
              <a:r>
                <a:rPr lang="en-US" dirty="0" smtClean="0"/>
                <a:t>Dan Johnson Software Engineering</a:t>
              </a:r>
              <a:endParaRPr lang="en-US" dirty="0"/>
            </a:p>
          </p:txBody>
        </p:sp>
      </p:grpSp>
      <p:sp>
        <p:nvSpPr>
          <p:cNvPr id="3" name="Slide Number Placeholder 2"/>
          <p:cNvSpPr>
            <a:spLocks noGrp="1"/>
          </p:cNvSpPr>
          <p:nvPr>
            <p:ph type="sldNum" sz="quarter" idx="12"/>
          </p:nvPr>
        </p:nvSpPr>
        <p:spPr/>
        <p:txBody>
          <a:bodyPr/>
          <a:lstStyle/>
          <a:p>
            <a:fld id="{EFAC3673-FF51-4F30-981E-B6DB7617408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534400" cy="369332"/>
          </a:xfrm>
          <a:prstGeom prst="rect">
            <a:avLst/>
          </a:prstGeom>
          <a:noFill/>
        </p:spPr>
        <p:txBody>
          <a:bodyPr wrap="square" rtlCol="0">
            <a:spAutoFit/>
          </a:bodyPr>
          <a:lstStyle/>
          <a:p>
            <a:pPr algn="ctr"/>
            <a:r>
              <a:rPr lang="en-US" b="1" dirty="0" smtClean="0"/>
              <a:t>And Of Course our Montana Minds’ Scholars</a:t>
            </a:r>
            <a:r>
              <a:rPr lang="en-US" dirty="0" smtClean="0"/>
              <a:t>!!!</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585925" y="821923"/>
            <a:ext cx="5112059" cy="2691782"/>
          </a:xfrm>
          <a:prstGeom prst="rect">
            <a:avLst/>
          </a:prstGeom>
          <a:noFill/>
          <a:ln w="9525">
            <a:noFill/>
            <a:miter lim="800000"/>
            <a:headEnd/>
            <a:tailEnd/>
          </a:ln>
          <a:effectLst/>
        </p:spPr>
      </p:pic>
      <p:pic>
        <p:nvPicPr>
          <p:cNvPr id="4" name="Picture 3" descr="RML Group Picture"/>
          <p:cNvPicPr>
            <a:picLocks noChangeAspect="1" noChangeArrowheads="1"/>
          </p:cNvPicPr>
          <p:nvPr/>
        </p:nvPicPr>
        <p:blipFill>
          <a:blip r:embed="rId3" cstate="print"/>
          <a:srcRect/>
          <a:stretch>
            <a:fillRect/>
          </a:stretch>
        </p:blipFill>
        <p:spPr bwMode="auto">
          <a:xfrm>
            <a:off x="3411984" y="3715305"/>
            <a:ext cx="5307191" cy="2974020"/>
          </a:xfrm>
          <a:prstGeom prst="rect">
            <a:avLst/>
          </a:prstGeom>
          <a:noFill/>
          <a:ln w="9525">
            <a:noFill/>
            <a:miter lim="800000"/>
            <a:headEnd/>
            <a:tailEnd/>
          </a:ln>
        </p:spPr>
      </p:pic>
      <p:sp>
        <p:nvSpPr>
          <p:cNvPr id="5" name="TextBox 4"/>
          <p:cNvSpPr txBox="1"/>
          <p:nvPr/>
        </p:nvSpPr>
        <p:spPr>
          <a:xfrm>
            <a:off x="5772704" y="1936072"/>
            <a:ext cx="1447800" cy="381000"/>
          </a:xfrm>
          <a:prstGeom prst="rect">
            <a:avLst/>
          </a:prstGeom>
          <a:noFill/>
        </p:spPr>
        <p:txBody>
          <a:bodyPr wrap="square" rtlCol="0">
            <a:spAutoFit/>
          </a:bodyPr>
          <a:lstStyle/>
          <a:p>
            <a:r>
              <a:rPr lang="en-US" b="1" dirty="0" smtClean="0"/>
              <a:t>NSF 06-527</a:t>
            </a:r>
            <a:endParaRPr lang="en-US" b="1" dirty="0"/>
          </a:p>
        </p:txBody>
      </p:sp>
      <p:sp>
        <p:nvSpPr>
          <p:cNvPr id="6" name="TextBox 5"/>
          <p:cNvSpPr txBox="1"/>
          <p:nvPr/>
        </p:nvSpPr>
        <p:spPr>
          <a:xfrm>
            <a:off x="1876147" y="4924148"/>
            <a:ext cx="1447800" cy="381000"/>
          </a:xfrm>
          <a:prstGeom prst="rect">
            <a:avLst/>
          </a:prstGeom>
          <a:noFill/>
        </p:spPr>
        <p:txBody>
          <a:bodyPr wrap="square" rtlCol="0">
            <a:spAutoFit/>
          </a:bodyPr>
          <a:lstStyle/>
          <a:p>
            <a:r>
              <a:rPr lang="en-US" b="1" dirty="0" smtClean="0"/>
              <a:t>NSF 07-524</a:t>
            </a:r>
            <a:endParaRPr lang="en-US" b="1" dirty="0"/>
          </a:p>
        </p:txBody>
      </p:sp>
      <p:sp>
        <p:nvSpPr>
          <p:cNvPr id="7" name="Slide Number Placeholder 6"/>
          <p:cNvSpPr>
            <a:spLocks noGrp="1"/>
          </p:cNvSpPr>
          <p:nvPr>
            <p:ph type="sldNum" sz="quarter" idx="12"/>
          </p:nvPr>
        </p:nvSpPr>
        <p:spPr/>
        <p:txBody>
          <a:bodyPr/>
          <a:lstStyle/>
          <a:p>
            <a:fld id="{EFAC3673-FF51-4F30-981E-B6DB7617408B}" type="slidenum">
              <a:rPr lang="en-US" smtClean="0"/>
              <a:pPr/>
              <a:t>46</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686800" cy="923330"/>
          </a:xfrm>
          <a:prstGeom prst="rect">
            <a:avLst/>
          </a:prstGeom>
          <a:noFill/>
        </p:spPr>
        <p:txBody>
          <a:bodyPr wrap="square" rtlCol="0">
            <a:spAutoFit/>
          </a:bodyPr>
          <a:lstStyle/>
          <a:p>
            <a:pPr algn="ctr"/>
            <a:r>
              <a:rPr lang="en-US" b="1" dirty="0" smtClean="0"/>
              <a:t>Montana Tech’s Awards</a:t>
            </a:r>
          </a:p>
          <a:p>
            <a:endParaRPr lang="en-US" dirty="0" smtClean="0"/>
          </a:p>
          <a:p>
            <a:r>
              <a:rPr lang="en-US" b="1" dirty="0" smtClean="0"/>
              <a:t>Montana Minds – Scholarships for Science, Engineering, and Mathematics</a:t>
            </a:r>
          </a:p>
        </p:txBody>
      </p:sp>
      <p:sp>
        <p:nvSpPr>
          <p:cNvPr id="5" name="TextBox 4"/>
          <p:cNvSpPr txBox="1"/>
          <p:nvPr/>
        </p:nvSpPr>
        <p:spPr>
          <a:xfrm>
            <a:off x="228600" y="1447800"/>
            <a:ext cx="5181600" cy="1477328"/>
          </a:xfrm>
          <a:prstGeom prst="rect">
            <a:avLst/>
          </a:prstGeom>
          <a:noFill/>
        </p:spPr>
        <p:txBody>
          <a:bodyPr wrap="square" rtlCol="0">
            <a:spAutoFit/>
          </a:bodyPr>
          <a:lstStyle/>
          <a:p>
            <a:r>
              <a:rPr lang="en-US" b="1" dirty="0" smtClean="0"/>
              <a:t>NSF 06-527</a:t>
            </a:r>
            <a:r>
              <a:rPr lang="en-US" dirty="0" smtClean="0"/>
              <a:t>:</a:t>
            </a:r>
          </a:p>
          <a:p>
            <a:r>
              <a:rPr lang="en-US" dirty="0" smtClean="0"/>
              <a:t>	$489,450</a:t>
            </a:r>
          </a:p>
          <a:p>
            <a:r>
              <a:rPr lang="en-US" dirty="0" smtClean="0"/>
              <a:t>	2006 – 2011 (5 Years)</a:t>
            </a:r>
          </a:p>
          <a:p>
            <a:r>
              <a:rPr lang="en-US" dirty="0" smtClean="0"/>
              <a:t>	Supports 18 Montana Minds’ Scholars</a:t>
            </a:r>
          </a:p>
          <a:p>
            <a:r>
              <a:rPr lang="en-US" dirty="0" smtClean="0"/>
              <a:t>	$6,000 per scholar per year for four years</a:t>
            </a:r>
          </a:p>
        </p:txBody>
      </p:sp>
      <p:sp>
        <p:nvSpPr>
          <p:cNvPr id="6" name="TextBox 5"/>
          <p:cNvSpPr txBox="1"/>
          <p:nvPr/>
        </p:nvSpPr>
        <p:spPr>
          <a:xfrm>
            <a:off x="228600" y="3048000"/>
            <a:ext cx="5334000" cy="1477328"/>
          </a:xfrm>
          <a:prstGeom prst="rect">
            <a:avLst/>
          </a:prstGeom>
          <a:noFill/>
        </p:spPr>
        <p:txBody>
          <a:bodyPr wrap="square" rtlCol="0">
            <a:spAutoFit/>
          </a:bodyPr>
          <a:lstStyle/>
          <a:p>
            <a:r>
              <a:rPr lang="en-US" b="1" dirty="0" smtClean="0"/>
              <a:t>NSF 07-524</a:t>
            </a:r>
            <a:r>
              <a:rPr lang="en-US" dirty="0" smtClean="0"/>
              <a:t>:</a:t>
            </a:r>
          </a:p>
          <a:p>
            <a:r>
              <a:rPr lang="en-US" dirty="0" smtClean="0"/>
              <a:t>	$593,450</a:t>
            </a:r>
          </a:p>
          <a:p>
            <a:r>
              <a:rPr lang="en-US" dirty="0" smtClean="0"/>
              <a:t>	2007 – 2012 (5 Years)</a:t>
            </a:r>
          </a:p>
          <a:p>
            <a:r>
              <a:rPr lang="en-US" dirty="0" smtClean="0"/>
              <a:t>	Supports 20 Montana Minds’ Scholars</a:t>
            </a:r>
          </a:p>
          <a:p>
            <a:r>
              <a:rPr lang="en-US" dirty="0" smtClean="0"/>
              <a:t>	$6,500 per scholar per year for four years</a:t>
            </a:r>
          </a:p>
        </p:txBody>
      </p:sp>
      <p:sp>
        <p:nvSpPr>
          <p:cNvPr id="7" name="TextBox 6"/>
          <p:cNvSpPr txBox="1"/>
          <p:nvPr/>
        </p:nvSpPr>
        <p:spPr>
          <a:xfrm>
            <a:off x="5689846" y="2590800"/>
            <a:ext cx="3197441" cy="2585323"/>
          </a:xfrm>
          <a:prstGeom prst="rect">
            <a:avLst/>
          </a:prstGeom>
          <a:noFill/>
        </p:spPr>
        <p:txBody>
          <a:bodyPr wrap="square" rtlCol="0">
            <a:spAutoFit/>
          </a:bodyPr>
          <a:lstStyle/>
          <a:p>
            <a:r>
              <a:rPr lang="en-US" b="1" dirty="0" smtClean="0"/>
              <a:t>Montana Tech </a:t>
            </a:r>
          </a:p>
          <a:p>
            <a:r>
              <a:rPr lang="en-US" b="1" dirty="0" smtClean="0"/>
              <a:t>Majors supported</a:t>
            </a:r>
            <a:r>
              <a:rPr lang="en-US" dirty="0" smtClean="0"/>
              <a:t>:</a:t>
            </a:r>
          </a:p>
          <a:p>
            <a:pPr lvl="2"/>
            <a:endParaRPr lang="en-US" dirty="0" smtClean="0"/>
          </a:p>
          <a:p>
            <a:pPr lvl="2"/>
            <a:r>
              <a:rPr lang="en-US" dirty="0" smtClean="0"/>
              <a:t>Biology</a:t>
            </a:r>
          </a:p>
          <a:p>
            <a:pPr lvl="2"/>
            <a:r>
              <a:rPr lang="en-US" dirty="0" smtClean="0"/>
              <a:t>Chemistry</a:t>
            </a:r>
          </a:p>
          <a:p>
            <a:pPr lvl="2"/>
            <a:r>
              <a:rPr lang="en-US" dirty="0" smtClean="0"/>
              <a:t>Computer Science</a:t>
            </a:r>
          </a:p>
          <a:p>
            <a:pPr lvl="2"/>
            <a:r>
              <a:rPr lang="en-US" dirty="0" smtClean="0"/>
              <a:t>Mathematics</a:t>
            </a:r>
          </a:p>
          <a:p>
            <a:pPr lvl="2"/>
            <a:r>
              <a:rPr lang="en-US" dirty="0" smtClean="0"/>
              <a:t>Software Engineering</a:t>
            </a:r>
          </a:p>
          <a:p>
            <a:endParaRPr lang="en-US" dirty="0"/>
          </a:p>
        </p:txBody>
      </p:sp>
      <p:sp>
        <p:nvSpPr>
          <p:cNvPr id="8" name="TextBox 7"/>
          <p:cNvSpPr txBox="1"/>
          <p:nvPr/>
        </p:nvSpPr>
        <p:spPr>
          <a:xfrm>
            <a:off x="304060" y="4806089"/>
            <a:ext cx="5334000" cy="1477328"/>
          </a:xfrm>
          <a:prstGeom prst="rect">
            <a:avLst/>
          </a:prstGeom>
          <a:noFill/>
        </p:spPr>
        <p:txBody>
          <a:bodyPr wrap="square" rtlCol="0">
            <a:spAutoFit/>
          </a:bodyPr>
          <a:lstStyle/>
          <a:p>
            <a:r>
              <a:rPr lang="en-US" b="1" dirty="0" smtClean="0"/>
              <a:t>NSF 09-567</a:t>
            </a:r>
            <a:r>
              <a:rPr lang="en-US" dirty="0" smtClean="0"/>
              <a:t>:</a:t>
            </a:r>
          </a:p>
          <a:p>
            <a:r>
              <a:rPr lang="en-US" dirty="0" smtClean="0"/>
              <a:t>	$593,450</a:t>
            </a:r>
          </a:p>
          <a:p>
            <a:r>
              <a:rPr lang="en-US" dirty="0" smtClean="0"/>
              <a:t>	2012 – 2016 (4 Years)</a:t>
            </a:r>
          </a:p>
          <a:p>
            <a:r>
              <a:rPr lang="en-US" dirty="0" smtClean="0"/>
              <a:t>	Supports 20 Montana Minds’ Scholars</a:t>
            </a:r>
          </a:p>
          <a:p>
            <a:r>
              <a:rPr lang="en-US" dirty="0" smtClean="0"/>
              <a:t>	$6,500 per scholar per year for four years</a:t>
            </a:r>
          </a:p>
        </p:txBody>
      </p:sp>
      <p:sp>
        <p:nvSpPr>
          <p:cNvPr id="2" name="Slide Number Placeholder 1"/>
          <p:cNvSpPr>
            <a:spLocks noGrp="1"/>
          </p:cNvSpPr>
          <p:nvPr>
            <p:ph type="sldNum" sz="quarter" idx="12"/>
          </p:nvPr>
        </p:nvSpPr>
        <p:spPr/>
        <p:txBody>
          <a:bodyPr/>
          <a:lstStyle/>
          <a:p>
            <a:fld id="{EFAC3673-FF51-4F30-981E-B6DB7617408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4800"/>
            <a:ext cx="8763000" cy="1200329"/>
          </a:xfrm>
          <a:prstGeom prst="rect">
            <a:avLst/>
          </a:prstGeom>
          <a:noFill/>
        </p:spPr>
        <p:txBody>
          <a:bodyPr wrap="square" rtlCol="0">
            <a:spAutoFit/>
          </a:bodyPr>
          <a:lstStyle/>
          <a:p>
            <a:pPr algn="ctr"/>
            <a:r>
              <a:rPr lang="en-US" b="1" dirty="0" smtClean="0"/>
              <a:t>Constraints on the Awards</a:t>
            </a:r>
          </a:p>
          <a:p>
            <a:endParaRPr lang="en-US" dirty="0" smtClean="0"/>
          </a:p>
          <a:p>
            <a:r>
              <a:rPr lang="en-US" dirty="0" smtClean="0"/>
              <a:t>Typically a 6 month lag time occurred between submitting the grant and learning that you were funded.</a:t>
            </a:r>
            <a:endParaRPr lang="en-US" dirty="0"/>
          </a:p>
        </p:txBody>
      </p:sp>
      <p:sp>
        <p:nvSpPr>
          <p:cNvPr id="6" name="TextBox 5"/>
          <p:cNvSpPr txBox="1"/>
          <p:nvPr/>
        </p:nvSpPr>
        <p:spPr>
          <a:xfrm>
            <a:off x="262631" y="1704513"/>
            <a:ext cx="8839200" cy="369332"/>
          </a:xfrm>
          <a:prstGeom prst="rect">
            <a:avLst/>
          </a:prstGeom>
          <a:noFill/>
        </p:spPr>
        <p:txBody>
          <a:bodyPr wrap="square" rtlCol="0">
            <a:spAutoFit/>
          </a:bodyPr>
          <a:lstStyle/>
          <a:p>
            <a:r>
              <a:rPr lang="en-US" dirty="0" smtClean="0"/>
              <a:t>Funds for administration and student services were limited to 15% of the scholarship amount:</a:t>
            </a:r>
          </a:p>
        </p:txBody>
      </p:sp>
      <p:sp>
        <p:nvSpPr>
          <p:cNvPr id="7" name="TextBox 6"/>
          <p:cNvSpPr txBox="1"/>
          <p:nvPr/>
        </p:nvSpPr>
        <p:spPr>
          <a:xfrm>
            <a:off x="275208" y="2352583"/>
            <a:ext cx="4876800" cy="1477328"/>
          </a:xfrm>
          <a:prstGeom prst="rect">
            <a:avLst/>
          </a:prstGeom>
          <a:noFill/>
        </p:spPr>
        <p:txBody>
          <a:bodyPr wrap="square" rtlCol="0">
            <a:spAutoFit/>
          </a:bodyPr>
          <a:lstStyle/>
          <a:p>
            <a:r>
              <a:rPr lang="en-US" b="1" dirty="0" smtClean="0"/>
              <a:t>NSF 06-527</a:t>
            </a:r>
            <a:r>
              <a:rPr lang="en-US" dirty="0" smtClean="0"/>
              <a:t>:</a:t>
            </a:r>
          </a:p>
          <a:p>
            <a:r>
              <a:rPr lang="en-US" dirty="0" smtClean="0"/>
              <a:t>	$432,000 in scholarships</a:t>
            </a:r>
          </a:p>
          <a:p>
            <a:r>
              <a:rPr lang="en-US" dirty="0" smtClean="0"/>
              <a:t>	$30,240 max for administration (7%)</a:t>
            </a:r>
          </a:p>
          <a:p>
            <a:r>
              <a:rPr lang="en-US" dirty="0" smtClean="0"/>
              <a:t>	$34,560 max for student support (8%)</a:t>
            </a:r>
          </a:p>
          <a:p>
            <a:endParaRPr lang="en-US" dirty="0"/>
          </a:p>
        </p:txBody>
      </p:sp>
      <p:sp>
        <p:nvSpPr>
          <p:cNvPr id="8" name="TextBox 7"/>
          <p:cNvSpPr txBox="1"/>
          <p:nvPr/>
        </p:nvSpPr>
        <p:spPr>
          <a:xfrm>
            <a:off x="266330" y="3773010"/>
            <a:ext cx="5257800" cy="1200329"/>
          </a:xfrm>
          <a:prstGeom prst="rect">
            <a:avLst/>
          </a:prstGeom>
          <a:noFill/>
        </p:spPr>
        <p:txBody>
          <a:bodyPr wrap="square" rtlCol="0">
            <a:spAutoFit/>
          </a:bodyPr>
          <a:lstStyle/>
          <a:p>
            <a:r>
              <a:rPr lang="en-US" b="1" dirty="0" smtClean="0"/>
              <a:t>NSF 07-524</a:t>
            </a:r>
            <a:r>
              <a:rPr lang="en-US" dirty="0" smtClean="0"/>
              <a:t>:</a:t>
            </a:r>
          </a:p>
          <a:p>
            <a:r>
              <a:rPr lang="en-US" dirty="0" smtClean="0"/>
              <a:t>	$520,000 in scholarships</a:t>
            </a:r>
          </a:p>
          <a:p>
            <a:r>
              <a:rPr lang="en-US" dirty="0" smtClean="0"/>
              <a:t>	$26,000 max for administration (5%)</a:t>
            </a:r>
          </a:p>
          <a:p>
            <a:r>
              <a:rPr lang="en-US" dirty="0" smtClean="0"/>
              <a:t>	$52,000 max for student support (10%)</a:t>
            </a:r>
          </a:p>
        </p:txBody>
      </p:sp>
      <p:sp>
        <p:nvSpPr>
          <p:cNvPr id="9" name="TextBox 8"/>
          <p:cNvSpPr txBox="1"/>
          <p:nvPr/>
        </p:nvSpPr>
        <p:spPr>
          <a:xfrm>
            <a:off x="321076" y="5115018"/>
            <a:ext cx="5257800" cy="1200329"/>
          </a:xfrm>
          <a:prstGeom prst="rect">
            <a:avLst/>
          </a:prstGeom>
          <a:noFill/>
        </p:spPr>
        <p:txBody>
          <a:bodyPr wrap="square" rtlCol="0">
            <a:spAutoFit/>
          </a:bodyPr>
          <a:lstStyle/>
          <a:p>
            <a:r>
              <a:rPr lang="en-US" b="1" dirty="0" smtClean="0"/>
              <a:t>NSF 09-567</a:t>
            </a:r>
            <a:r>
              <a:rPr lang="en-US" dirty="0" smtClean="0"/>
              <a:t>:</a:t>
            </a:r>
          </a:p>
          <a:p>
            <a:r>
              <a:rPr lang="en-US" dirty="0" smtClean="0"/>
              <a:t>	$520,000 in scholarships</a:t>
            </a:r>
          </a:p>
          <a:p>
            <a:r>
              <a:rPr lang="en-US" dirty="0" smtClean="0"/>
              <a:t>	$26,000 max for administration (5%)</a:t>
            </a:r>
          </a:p>
          <a:p>
            <a:r>
              <a:rPr lang="en-US" dirty="0" smtClean="0"/>
              <a:t>	$52,000 max for student support (10%)</a:t>
            </a:r>
          </a:p>
        </p:txBody>
      </p:sp>
      <p:sp>
        <p:nvSpPr>
          <p:cNvPr id="2" name="Slide Number Placeholder 1"/>
          <p:cNvSpPr>
            <a:spLocks noGrp="1"/>
          </p:cNvSpPr>
          <p:nvPr>
            <p:ph type="sldNum" sz="quarter" idx="12"/>
          </p:nvPr>
        </p:nvSpPr>
        <p:spPr/>
        <p:txBody>
          <a:bodyPr/>
          <a:lstStyle/>
          <a:p>
            <a:fld id="{EFAC3673-FF51-4F30-981E-B6DB7617408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487362"/>
          </a:xfrm>
        </p:spPr>
        <p:txBody>
          <a:bodyPr>
            <a:normAutofit/>
          </a:bodyPr>
          <a:lstStyle/>
          <a:p>
            <a:r>
              <a:rPr lang="en-US" sz="1800" b="1" dirty="0" smtClean="0"/>
              <a:t>Strategies to Overcome Constraints</a:t>
            </a:r>
            <a:endParaRPr lang="en-US" sz="1800" b="1" dirty="0"/>
          </a:p>
        </p:txBody>
      </p:sp>
      <p:pic>
        <p:nvPicPr>
          <p:cNvPr id="5" name="Picture 2" descr="C:\Documents and Settings\averlanic\Local Settings\Temporary Internet Files\Content.IE5\GU408TSI\MC900056222[1].wmf"/>
          <p:cNvPicPr>
            <a:picLocks noGrp="1" noChangeAspect="1" noChangeArrowheads="1"/>
          </p:cNvPicPr>
          <p:nvPr>
            <p:ph idx="1"/>
          </p:nvPr>
        </p:nvPicPr>
        <p:blipFill>
          <a:blip r:embed="rId2" cstate="print"/>
          <a:srcRect/>
          <a:stretch>
            <a:fillRect/>
          </a:stretch>
        </p:blipFill>
        <p:spPr bwMode="auto">
          <a:xfrm>
            <a:off x="990599" y="1905000"/>
            <a:ext cx="4306958" cy="3962400"/>
          </a:xfrm>
          <a:prstGeom prst="rect">
            <a:avLst/>
          </a:prstGeom>
          <a:noFill/>
        </p:spPr>
      </p:pic>
      <p:sp>
        <p:nvSpPr>
          <p:cNvPr id="6" name="TextBox 5"/>
          <p:cNvSpPr txBox="1"/>
          <p:nvPr/>
        </p:nvSpPr>
        <p:spPr>
          <a:xfrm>
            <a:off x="5715000" y="3810000"/>
            <a:ext cx="2971800" cy="1754326"/>
          </a:xfrm>
          <a:prstGeom prst="rect">
            <a:avLst/>
          </a:prstGeom>
          <a:noFill/>
        </p:spPr>
        <p:txBody>
          <a:bodyPr wrap="square" rtlCol="0">
            <a:spAutoFit/>
          </a:bodyPr>
          <a:lstStyle/>
          <a:p>
            <a:pPr>
              <a:buFont typeface="Arial" pitchFamily="34" charset="0"/>
              <a:buChar char="•"/>
            </a:pPr>
            <a:r>
              <a:rPr lang="en-US" dirty="0" smtClean="0"/>
              <a:t>  Balance program staff with </a:t>
            </a:r>
          </a:p>
          <a:p>
            <a:r>
              <a:rPr lang="en-US" dirty="0" smtClean="0"/>
              <a:t>    those on campus with </a:t>
            </a:r>
          </a:p>
          <a:p>
            <a:r>
              <a:rPr lang="en-US" dirty="0" smtClean="0"/>
              <a:t>    positional authority and </a:t>
            </a:r>
          </a:p>
          <a:p>
            <a:r>
              <a:rPr lang="en-US" dirty="0" smtClean="0"/>
              <a:t>    those that are available and  </a:t>
            </a:r>
          </a:p>
          <a:p>
            <a:r>
              <a:rPr lang="en-US" dirty="0" smtClean="0"/>
              <a:t>    approachable for the </a:t>
            </a:r>
          </a:p>
          <a:p>
            <a:r>
              <a:rPr lang="en-US" dirty="0" smtClean="0"/>
              <a:t>    students.</a:t>
            </a:r>
            <a:endParaRPr lang="en-US" dirty="0"/>
          </a:p>
        </p:txBody>
      </p:sp>
      <p:sp>
        <p:nvSpPr>
          <p:cNvPr id="7" name="TextBox 6"/>
          <p:cNvSpPr txBox="1"/>
          <p:nvPr/>
        </p:nvSpPr>
        <p:spPr>
          <a:xfrm>
            <a:off x="5715000" y="2286000"/>
            <a:ext cx="2971800" cy="1200329"/>
          </a:xfrm>
          <a:prstGeom prst="rect">
            <a:avLst/>
          </a:prstGeom>
          <a:noFill/>
        </p:spPr>
        <p:txBody>
          <a:bodyPr wrap="square" rtlCol="0">
            <a:spAutoFit/>
          </a:bodyPr>
          <a:lstStyle/>
          <a:p>
            <a:pPr>
              <a:buFont typeface="Arial" pitchFamily="34" charset="0"/>
              <a:buChar char="•"/>
            </a:pPr>
            <a:r>
              <a:rPr lang="en-US" dirty="0" smtClean="0"/>
              <a:t>  NSF expects awardees' to   </a:t>
            </a:r>
          </a:p>
          <a:p>
            <a:r>
              <a:rPr lang="en-US" dirty="0" smtClean="0"/>
              <a:t>   provide appropriate support   </a:t>
            </a:r>
          </a:p>
          <a:p>
            <a:r>
              <a:rPr lang="en-US" dirty="0" smtClean="0"/>
              <a:t>   services to compliment the </a:t>
            </a:r>
          </a:p>
          <a:p>
            <a:r>
              <a:rPr lang="en-US" dirty="0" smtClean="0"/>
              <a:t>   financial aid.</a:t>
            </a:r>
            <a:endParaRPr lang="en-US" dirty="0"/>
          </a:p>
        </p:txBody>
      </p:sp>
      <p:sp>
        <p:nvSpPr>
          <p:cNvPr id="2" name="Slide Number Placeholder 1"/>
          <p:cNvSpPr>
            <a:spLocks noGrp="1"/>
          </p:cNvSpPr>
          <p:nvPr>
            <p:ph type="sldNum" sz="quarter" idx="12"/>
          </p:nvPr>
        </p:nvSpPr>
        <p:spPr/>
        <p:txBody>
          <a:bodyPr/>
          <a:lstStyle/>
          <a:p>
            <a:fld id="{EFAC3673-FF51-4F30-981E-B6DB7617408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487362"/>
          </a:xfrm>
        </p:spPr>
        <p:txBody>
          <a:bodyPr>
            <a:normAutofit/>
          </a:bodyPr>
          <a:lstStyle/>
          <a:p>
            <a:r>
              <a:rPr lang="en-US" sz="1800" b="1" dirty="0" smtClean="0"/>
              <a:t>Evaluation</a:t>
            </a:r>
            <a:endParaRPr lang="en-US" sz="1800" b="1" dirty="0"/>
          </a:p>
        </p:txBody>
      </p:sp>
      <p:sp>
        <p:nvSpPr>
          <p:cNvPr id="5" name="Content Placeholder 2"/>
          <p:cNvSpPr>
            <a:spLocks noGrp="1"/>
          </p:cNvSpPr>
          <p:nvPr>
            <p:ph idx="1"/>
          </p:nvPr>
        </p:nvSpPr>
        <p:spPr>
          <a:xfrm>
            <a:off x="639192" y="2438401"/>
            <a:ext cx="7971408" cy="2057400"/>
          </a:xfrm>
        </p:spPr>
        <p:txBody>
          <a:bodyPr>
            <a:normAutofit fontScale="25000" lnSpcReduction="20000"/>
          </a:bodyPr>
          <a:lstStyle/>
          <a:p>
            <a:r>
              <a:rPr lang="en-US" sz="7200" dirty="0" smtClean="0"/>
              <a:t>The grants didn’t provide funds for evaluation; but we have effective evaluation;</a:t>
            </a:r>
          </a:p>
          <a:p>
            <a:endParaRPr lang="en-US" sz="7200" dirty="0" smtClean="0"/>
          </a:p>
          <a:p>
            <a:pPr lvl="1"/>
            <a:r>
              <a:rPr lang="en-US" sz="7200" dirty="0" smtClean="0"/>
              <a:t>Shared communication</a:t>
            </a:r>
          </a:p>
          <a:p>
            <a:pPr lvl="1">
              <a:buNone/>
            </a:pPr>
            <a:endParaRPr lang="en-US" sz="7200" dirty="0" smtClean="0"/>
          </a:p>
          <a:p>
            <a:pPr lvl="1"/>
            <a:r>
              <a:rPr lang="en-US" sz="7200" dirty="0" smtClean="0"/>
              <a:t>Track and value the hard data</a:t>
            </a:r>
          </a:p>
          <a:p>
            <a:pPr lvl="1">
              <a:buNone/>
            </a:pPr>
            <a:endParaRPr lang="en-US" sz="7200" dirty="0" smtClean="0"/>
          </a:p>
          <a:p>
            <a:pPr lvl="1"/>
            <a:r>
              <a:rPr lang="en-US" sz="7200" dirty="0" smtClean="0"/>
              <a:t>Be willing to make changes as necessary</a:t>
            </a:r>
          </a:p>
        </p:txBody>
      </p:sp>
      <p:sp>
        <p:nvSpPr>
          <p:cNvPr id="6" name="Content Placeholder 2"/>
          <p:cNvSpPr txBox="1">
            <a:spLocks/>
          </p:cNvSpPr>
          <p:nvPr/>
        </p:nvSpPr>
        <p:spPr>
          <a:xfrm>
            <a:off x="616258" y="1295400"/>
            <a:ext cx="4565342" cy="381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NSF typically</a:t>
            </a:r>
            <a:r>
              <a:rPr kumimoji="0" lang="en-US" sz="1800" b="0" i="0" u="none" strike="noStrike" kern="1200" cap="none" spc="0" normalizeH="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expects external evaluation</a:t>
            </a:r>
          </a:p>
        </p:txBody>
      </p:sp>
      <p:sp>
        <p:nvSpPr>
          <p:cNvPr id="7" name="Content Placeholder 2"/>
          <p:cNvSpPr txBox="1">
            <a:spLocks/>
          </p:cNvSpPr>
          <p:nvPr/>
        </p:nvSpPr>
        <p:spPr>
          <a:xfrm>
            <a:off x="629575" y="1815483"/>
            <a:ext cx="51816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National average on similar grants, 10% of award.</a:t>
            </a:r>
          </a:p>
        </p:txBody>
      </p:sp>
      <p:sp>
        <p:nvSpPr>
          <p:cNvPr id="2" name="Slide Number Placeholder 1"/>
          <p:cNvSpPr>
            <a:spLocks noGrp="1"/>
          </p:cNvSpPr>
          <p:nvPr>
            <p:ph type="sldNum" sz="quarter" idx="12"/>
          </p:nvPr>
        </p:nvSpPr>
        <p:spPr/>
        <p:txBody>
          <a:bodyPr/>
          <a:lstStyle/>
          <a:p>
            <a:fld id="{EFAC3673-FF51-4F30-981E-B6DB7617408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839200" cy="1754326"/>
          </a:xfrm>
          <a:prstGeom prst="rect">
            <a:avLst/>
          </a:prstGeom>
          <a:noFill/>
        </p:spPr>
        <p:txBody>
          <a:bodyPr wrap="square" rtlCol="0">
            <a:spAutoFit/>
          </a:bodyPr>
          <a:lstStyle/>
          <a:p>
            <a:pPr algn="ctr"/>
            <a:r>
              <a:rPr lang="en-US" b="1" dirty="0" smtClean="0"/>
              <a:t>Applicant Criteria</a:t>
            </a:r>
          </a:p>
          <a:p>
            <a:endParaRPr lang="en-US" dirty="0" smtClean="0"/>
          </a:p>
          <a:p>
            <a:r>
              <a:rPr lang="en-US" dirty="0" smtClean="0"/>
              <a:t>We attempted to strike a balance between </a:t>
            </a:r>
            <a:r>
              <a:rPr lang="en-US" b="1" dirty="0" smtClean="0"/>
              <a:t>merit</a:t>
            </a:r>
            <a:r>
              <a:rPr lang="en-US" dirty="0" smtClean="0"/>
              <a:t> (as a measure of the potential for academic success) and financial </a:t>
            </a:r>
            <a:r>
              <a:rPr lang="en-US" b="1" dirty="0" smtClean="0"/>
              <a:t>need</a:t>
            </a:r>
            <a:r>
              <a:rPr lang="en-US" dirty="0" smtClean="0"/>
              <a:t>.  </a:t>
            </a:r>
          </a:p>
          <a:p>
            <a:endParaRPr lang="en-US" dirty="0" smtClean="0"/>
          </a:p>
          <a:p>
            <a:r>
              <a:rPr lang="en-US" dirty="0" smtClean="0"/>
              <a:t>There is a rough inverse relation between these two criteria.</a:t>
            </a:r>
          </a:p>
        </p:txBody>
      </p:sp>
      <p:sp>
        <p:nvSpPr>
          <p:cNvPr id="5" name="TextBox 4"/>
          <p:cNvSpPr txBox="1"/>
          <p:nvPr/>
        </p:nvSpPr>
        <p:spPr>
          <a:xfrm>
            <a:off x="152400" y="2438400"/>
            <a:ext cx="8763000" cy="1477328"/>
          </a:xfrm>
          <a:prstGeom prst="rect">
            <a:avLst/>
          </a:prstGeom>
          <a:noFill/>
        </p:spPr>
        <p:txBody>
          <a:bodyPr wrap="square" rtlCol="0">
            <a:spAutoFit/>
          </a:bodyPr>
          <a:lstStyle/>
          <a:p>
            <a:r>
              <a:rPr lang="en-US" b="1" dirty="0" smtClean="0"/>
              <a:t>Merit</a:t>
            </a:r>
            <a:r>
              <a:rPr lang="en-US" dirty="0" smtClean="0"/>
              <a:t>:</a:t>
            </a:r>
          </a:p>
          <a:p>
            <a:endParaRPr lang="en-US" dirty="0" smtClean="0"/>
          </a:p>
          <a:p>
            <a:pPr lvl="1">
              <a:buFont typeface="Arial" pitchFamily="34" charset="0"/>
              <a:buChar char="•"/>
            </a:pPr>
            <a:r>
              <a:rPr lang="en-US" dirty="0" smtClean="0"/>
              <a:t>  Math ACT of 23 or SAT of 510 (M 151 – Pre-Calculus)</a:t>
            </a:r>
          </a:p>
          <a:p>
            <a:pPr lvl="1">
              <a:buFont typeface="Arial" pitchFamily="34" charset="0"/>
              <a:buChar char="•"/>
            </a:pPr>
            <a:endParaRPr lang="en-US" dirty="0" smtClean="0"/>
          </a:p>
          <a:p>
            <a:pPr lvl="1">
              <a:buFont typeface="Arial" pitchFamily="34" charset="0"/>
              <a:buChar char="•"/>
            </a:pPr>
            <a:r>
              <a:rPr lang="en-US" dirty="0" smtClean="0"/>
              <a:t>  High School GPA of at least 3.5 or top 10% of high school graduating class </a:t>
            </a:r>
          </a:p>
        </p:txBody>
      </p:sp>
      <p:sp>
        <p:nvSpPr>
          <p:cNvPr id="6" name="TextBox 5"/>
          <p:cNvSpPr txBox="1"/>
          <p:nvPr/>
        </p:nvSpPr>
        <p:spPr>
          <a:xfrm>
            <a:off x="152400" y="4191000"/>
            <a:ext cx="8915400" cy="1477328"/>
          </a:xfrm>
          <a:prstGeom prst="rect">
            <a:avLst/>
          </a:prstGeom>
          <a:noFill/>
        </p:spPr>
        <p:txBody>
          <a:bodyPr wrap="square" rtlCol="0">
            <a:spAutoFit/>
          </a:bodyPr>
          <a:lstStyle/>
          <a:p>
            <a:r>
              <a:rPr lang="en-US" b="1" dirty="0" smtClean="0"/>
              <a:t>Need</a:t>
            </a:r>
            <a:r>
              <a:rPr lang="en-US" dirty="0" smtClean="0"/>
              <a:t>:</a:t>
            </a:r>
          </a:p>
          <a:p>
            <a:endParaRPr lang="en-US" dirty="0" smtClean="0"/>
          </a:p>
          <a:p>
            <a:pPr lvl="1">
              <a:buFont typeface="Arial" pitchFamily="34" charset="0"/>
              <a:buChar char="•"/>
            </a:pPr>
            <a:r>
              <a:rPr lang="en-US" dirty="0" smtClean="0"/>
              <a:t>  Defined Financial Need  =  Cost of Attendance  -  Estimated Family Contribution</a:t>
            </a:r>
          </a:p>
          <a:p>
            <a:pPr lvl="1">
              <a:buFont typeface="Arial" pitchFamily="34" charset="0"/>
              <a:buChar char="•"/>
            </a:pPr>
            <a:endParaRPr lang="en-US" dirty="0" smtClean="0"/>
          </a:p>
          <a:p>
            <a:pPr lvl="1"/>
            <a:r>
              <a:rPr lang="en-US" dirty="0" smtClean="0"/>
              <a:t>			    =  $15,785 (in state, but not local)  -  EFC</a:t>
            </a:r>
          </a:p>
        </p:txBody>
      </p:sp>
      <p:sp>
        <p:nvSpPr>
          <p:cNvPr id="2" name="Slide Number Placeholder 1"/>
          <p:cNvSpPr>
            <a:spLocks noGrp="1"/>
          </p:cNvSpPr>
          <p:nvPr>
            <p:ph type="sldNum" sz="quarter" idx="12"/>
          </p:nvPr>
        </p:nvSpPr>
        <p:spPr/>
        <p:txBody>
          <a:bodyPr/>
          <a:lstStyle/>
          <a:p>
            <a:fld id="{EFAC3673-FF51-4F30-981E-B6DB7617408B}"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22252</TotalTime>
  <Words>4093</Words>
  <Application>Microsoft Office PowerPoint</Application>
  <PresentationFormat>On-screen Show (4:3)</PresentationFormat>
  <Paragraphs>912</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Strategies to Overcome Constraints</vt:lpstr>
      <vt:lpstr>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Montana Tech The University of Montana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dcoe</dc:creator>
  <cp:lastModifiedBy>dcoe</cp:lastModifiedBy>
  <cp:revision>1066</cp:revision>
  <cp:lastPrinted>2012-08-15T19:42:34Z</cp:lastPrinted>
  <dcterms:created xsi:type="dcterms:W3CDTF">2010-08-05T22:34:22Z</dcterms:created>
  <dcterms:modified xsi:type="dcterms:W3CDTF">2012-08-29T23:22:24Z</dcterms:modified>
</cp:coreProperties>
</file>