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3"/>
  </p:notesMasterIdLst>
  <p:sldIdLst>
    <p:sldId id="280" r:id="rId5"/>
    <p:sldId id="897" r:id="rId6"/>
    <p:sldId id="925" r:id="rId7"/>
    <p:sldId id="933" r:id="rId8"/>
    <p:sldId id="885" r:id="rId9"/>
    <p:sldId id="958" r:id="rId10"/>
    <p:sldId id="898" r:id="rId11"/>
    <p:sldId id="822" r:id="rId12"/>
    <p:sldId id="915" r:id="rId13"/>
    <p:sldId id="899" r:id="rId14"/>
    <p:sldId id="886" r:id="rId15"/>
    <p:sldId id="959" r:id="rId16"/>
    <p:sldId id="890" r:id="rId17"/>
    <p:sldId id="894" r:id="rId18"/>
    <p:sldId id="888" r:id="rId19"/>
    <p:sldId id="916" r:id="rId20"/>
    <p:sldId id="889" r:id="rId21"/>
    <p:sldId id="943" r:id="rId22"/>
    <p:sldId id="917" r:id="rId23"/>
    <p:sldId id="956" r:id="rId24"/>
    <p:sldId id="962" r:id="rId25"/>
    <p:sldId id="918" r:id="rId26"/>
    <p:sldId id="942" r:id="rId27"/>
    <p:sldId id="919" r:id="rId28"/>
    <p:sldId id="920" r:id="rId29"/>
    <p:sldId id="936" r:id="rId30"/>
    <p:sldId id="931" r:id="rId31"/>
    <p:sldId id="934" r:id="rId32"/>
    <p:sldId id="938" r:id="rId33"/>
    <p:sldId id="937" r:id="rId34"/>
    <p:sldId id="926" r:id="rId35"/>
    <p:sldId id="927" r:id="rId36"/>
    <p:sldId id="905" r:id="rId37"/>
    <p:sldId id="944" r:id="rId38"/>
    <p:sldId id="946" r:id="rId39"/>
    <p:sldId id="948" r:id="rId40"/>
    <p:sldId id="947" r:id="rId41"/>
    <p:sldId id="949" r:id="rId42"/>
    <p:sldId id="945" r:id="rId43"/>
    <p:sldId id="960" r:id="rId44"/>
    <p:sldId id="923" r:id="rId45"/>
    <p:sldId id="955" r:id="rId46"/>
    <p:sldId id="914" r:id="rId47"/>
    <p:sldId id="954" r:id="rId48"/>
    <p:sldId id="913" r:id="rId49"/>
    <p:sldId id="900" r:id="rId50"/>
    <p:sldId id="901" r:id="rId51"/>
    <p:sldId id="952" r:id="rId52"/>
    <p:sldId id="903" r:id="rId53"/>
    <p:sldId id="951" r:id="rId54"/>
    <p:sldId id="904" r:id="rId55"/>
    <p:sldId id="906" r:id="rId56"/>
    <p:sldId id="907" r:id="rId57"/>
    <p:sldId id="909" r:id="rId58"/>
    <p:sldId id="953" r:id="rId59"/>
    <p:sldId id="911" r:id="rId60"/>
    <p:sldId id="957" r:id="rId61"/>
    <p:sldId id="281" r:id="rId62"/>
    <p:sldId id="961" r:id="rId63"/>
    <p:sldId id="887" r:id="rId64"/>
    <p:sldId id="928" r:id="rId65"/>
    <p:sldId id="932" r:id="rId66"/>
    <p:sldId id="940" r:id="rId67"/>
    <p:sldId id="939" r:id="rId68"/>
    <p:sldId id="941" r:id="rId69"/>
    <p:sldId id="921" r:id="rId70"/>
    <p:sldId id="922" r:id="rId71"/>
    <p:sldId id="924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8FCC3F-0467-44B2-9A1A-CF0990272ACC}" v="2" dt="2026-01-29T11:45:04.6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 autoAdjust="0"/>
    <p:restoredTop sz="84509" autoAdjust="0"/>
  </p:normalViewPr>
  <p:slideViewPr>
    <p:cSldViewPr snapToGrid="0">
      <p:cViewPr varScale="1">
        <p:scale>
          <a:sx n="66" d="100"/>
          <a:sy n="66" d="100"/>
        </p:scale>
        <p:origin x="224" y="9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notesMaster" Target="notesMasters/notesMaster1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EFB20-343F-479A-A507-D4ACA408B85C}" type="datetimeFigureOut">
              <a:rPr lang="en-US" smtClean="0"/>
              <a:t>7/9/26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35777-B3A2-4B72-85CD-06B38B75B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09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35777-B3A2-4B72-85CD-06B38B75B2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16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\sigma=\sqrt{\frac{\sum\left(x_{</a:t>
            </a:r>
            <a:r>
              <a:rPr lang="en-US" dirty="0" err="1"/>
              <a:t>i</a:t>
            </a:r>
            <a:r>
              <a:rPr lang="en-US" dirty="0"/>
              <a:t>}-\mu\right)^{2}}{N}}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35777-B3A2-4B72-85CD-06B38B75B2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96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\sigma=\sqrt{\frac{\sum\left(x_{</a:t>
            </a:r>
            <a:r>
              <a:rPr lang="en-US" dirty="0" err="1"/>
              <a:t>i</a:t>
            </a:r>
            <a:r>
              <a:rPr lang="en-US" dirty="0"/>
              <a:t>}-\mu\right)^{2}}{N}}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35777-B3A2-4B72-85CD-06B38B75B2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60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35777-B3A2-4B72-85CD-06B38B75B2A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29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35777-B3A2-4B72-85CD-06B38B75B2A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06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E226CB-59AB-A813-D5D1-E2D115590F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87670"/>
            <a:ext cx="12192000" cy="56703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1D27A5-5256-5D8D-E2D9-D5EE3A2ED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solidFill>
                  <a:schemeClr val="tx2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F81275-1279-7D5F-6538-48C591EF1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78481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82C9D-C492-2B35-AC4E-8603FF61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852F8-55D6-CA8C-159D-759D0A1AF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3E9AAE-0DB7-AA86-59C5-E3B511AC45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2046-A27A-5FAA-7877-E509DD03D3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283" y="6314308"/>
            <a:ext cx="2743200" cy="365125"/>
          </a:xfrm>
          <a:prstGeom prst="rect">
            <a:avLst/>
          </a:prstGeom>
        </p:spPr>
        <p:txBody>
          <a:bodyPr/>
          <a:lstStyle/>
          <a:p>
            <a:fld id="{D9A9F988-01BA-414F-96B4-76C0C8636B1B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C0B80-CE04-72D9-5E3B-26FB6D435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C40BA-03E0-CB34-87BA-BA757C2E0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A3EED-8449-4776-A4BE-935A10760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618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2B38D-2DCF-E40A-8F7D-09DD67DF0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079B64-1D01-21C5-C2DD-E137FE06B2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10D50-B2F2-BE3B-603A-91B2F5C87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96570E-4A87-3515-53D4-AAA92CE534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283" y="6314308"/>
            <a:ext cx="2743200" cy="365125"/>
          </a:xfrm>
          <a:prstGeom prst="rect">
            <a:avLst/>
          </a:prstGeom>
        </p:spPr>
        <p:txBody>
          <a:bodyPr/>
          <a:lstStyle/>
          <a:p>
            <a:fld id="{D9A9F988-01BA-414F-96B4-76C0C8636B1B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6E10A6-549F-4F6F-DAC8-78575B05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EBF6E-E6AB-C80D-104A-AC71CA6BA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A3EED-8449-4776-A4BE-935A10760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146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69163-AB53-95BE-E58C-B35A58B09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EE5EA0-B841-654F-19DE-4B5BE9884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73B9B-1D31-7AB7-0759-ECDE85973A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283" y="6314308"/>
            <a:ext cx="2743200" cy="365125"/>
          </a:xfrm>
          <a:prstGeom prst="rect">
            <a:avLst/>
          </a:prstGeom>
        </p:spPr>
        <p:txBody>
          <a:bodyPr/>
          <a:lstStyle/>
          <a:p>
            <a:fld id="{D9A9F988-01BA-414F-96B4-76C0C8636B1B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FE715-287A-341E-D675-496AD967B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A54BC-DC28-10E7-E2C0-70553A31A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A3EED-8449-4776-A4BE-935A10760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92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7FC8BA-C97D-686E-C248-788E9E1EBE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472218-F3D7-2F67-60B8-963F76E5B9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F1D23-214D-BFF3-6BE8-E638884887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283" y="6314308"/>
            <a:ext cx="2743200" cy="365125"/>
          </a:xfrm>
          <a:prstGeom prst="rect">
            <a:avLst/>
          </a:prstGeom>
        </p:spPr>
        <p:txBody>
          <a:bodyPr/>
          <a:lstStyle/>
          <a:p>
            <a:fld id="{D9A9F988-01BA-414F-96B4-76C0C8636B1B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FB581-324D-16A6-832D-668B7501E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6782D-931C-2237-1BEA-B68351AB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A3EED-8449-4776-A4BE-935A10760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90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es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FB020-6BD0-B079-E08F-5941EACC0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379493-E7D8-F253-67C9-46E5BDA772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1279525"/>
            <a:ext cx="10515600" cy="2149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D1792DD-E2D0-4347-7950-49DA6459520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38200" y="3738245"/>
            <a:ext cx="10515600" cy="2149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41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37CC9-2944-14A2-10A6-7703AC5EC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752C38-0C92-99FF-2D6D-CBCA39810A2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1431925"/>
            <a:ext cx="4821238" cy="2255838"/>
          </a:xfrm>
        </p:spPr>
        <p:txBody>
          <a:bodyPr/>
          <a:lstStyle/>
          <a:p>
            <a:pPr lvl="0"/>
            <a:r>
              <a:rPr lang="en-US" dirty="0"/>
              <a:t>&lt;Box 1&gt;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59B185C1-96E1-50B4-74D2-BBC375D886F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63360" y="1431925"/>
            <a:ext cx="4821238" cy="2255838"/>
          </a:xfrm>
        </p:spPr>
        <p:txBody>
          <a:bodyPr/>
          <a:lstStyle/>
          <a:p>
            <a:pPr lvl="0"/>
            <a:r>
              <a:rPr lang="en-US" dirty="0"/>
              <a:t>&lt;Box 2&gt;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B96C56F-B5CB-CC16-E69F-724CAED6820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3921125"/>
            <a:ext cx="4821238" cy="2255838"/>
          </a:xfrm>
        </p:spPr>
        <p:txBody>
          <a:bodyPr/>
          <a:lstStyle/>
          <a:p>
            <a:pPr lvl="0"/>
            <a:r>
              <a:rPr lang="en-US" dirty="0"/>
              <a:t>&lt;Box 3&gt;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CFC86E40-DD39-EB33-FD39-04C3D4C199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63360" y="3921125"/>
            <a:ext cx="4821238" cy="2255838"/>
          </a:xfrm>
        </p:spPr>
        <p:txBody>
          <a:bodyPr/>
          <a:lstStyle/>
          <a:p>
            <a:pPr lvl="0"/>
            <a:r>
              <a:rPr lang="en-US" dirty="0"/>
              <a:t>&lt;Box 4&gt;</a:t>
            </a:r>
          </a:p>
        </p:txBody>
      </p:sp>
    </p:spTree>
    <p:extLst>
      <p:ext uri="{BB962C8B-B14F-4D97-AF65-F5344CB8AC3E}">
        <p14:creationId xmlns:p14="http://schemas.microsoft.com/office/powerpoint/2010/main" val="2172134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190" y="503903"/>
            <a:ext cx="10822162" cy="1227834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868558"/>
            <a:ext cx="3384823" cy="825337"/>
          </a:xfrm>
          <a:solidFill>
            <a:schemeClr val="tx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lIns="45720" tIns="45720" rIns="45720" bIns="45720"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689412"/>
            <a:ext cx="3384823" cy="3436751"/>
          </a:xfrm>
          <a:ln>
            <a:solidFill>
              <a:schemeClr val="tx1"/>
            </a:solidFill>
          </a:ln>
        </p:spPr>
        <p:txBody>
          <a:bodyPr lIns="91440" tIns="91440" rIns="91440" bIns="91440">
            <a:normAutofit/>
          </a:bodyPr>
          <a:lstStyle>
            <a:lvl1pPr>
              <a:defRPr sz="2400" b="1" i="0">
                <a:solidFill>
                  <a:schemeClr val="tx1"/>
                </a:solidFill>
                <a:latin typeface="Libre Franklin SemiBold" pitchFamily="2" charset="77"/>
              </a:defRPr>
            </a:lvl1pPr>
            <a:lvl2pPr marL="457200" indent="-228600">
              <a:defRPr lang="en-US" sz="2200" b="0" i="0" kern="1200" dirty="0" smtClean="0">
                <a:solidFill>
                  <a:schemeClr val="tx1"/>
                </a:solidFill>
                <a:latin typeface="Libre Franklin Medium" pitchFamily="2" charset="77"/>
                <a:ea typeface="+mn-ea"/>
                <a:cs typeface="+mn-cs"/>
              </a:defRPr>
            </a:lvl2pPr>
            <a:lvl3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3pPr>
            <a:lvl4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4pPr>
            <a:lvl5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97967" y="1868558"/>
            <a:ext cx="3384823" cy="825337"/>
          </a:xfrm>
          <a:solidFill>
            <a:schemeClr val="tx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lIns="45720" tIns="45720" rIns="45720" bIns="45720"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97967" y="2689412"/>
            <a:ext cx="3384823" cy="3436751"/>
          </a:xfrm>
          <a:ln>
            <a:solidFill>
              <a:schemeClr val="tx1"/>
            </a:solidFill>
          </a:ln>
        </p:spPr>
        <p:txBody>
          <a:bodyPr lIns="91440" tIns="91440" rIns="91440" bIns="91440">
            <a:normAutofit/>
          </a:bodyPr>
          <a:lstStyle>
            <a:lvl1pPr>
              <a:defRPr lang="en-US" sz="2400" b="1" i="0" kern="1200" smtClean="0">
                <a:solidFill>
                  <a:schemeClr val="tx1"/>
                </a:solidFill>
                <a:latin typeface="Libre Franklin SemiBold" pitchFamily="2" charset="77"/>
                <a:ea typeface="+mn-ea"/>
                <a:cs typeface="+mn-cs"/>
              </a:defRPr>
            </a:lvl1pPr>
            <a:lvl2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2pPr>
            <a:lvl3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3pPr>
            <a:lvl4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4pPr>
            <a:lvl5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F6DE1A7-89E8-C087-41E7-A6DF3216B6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12529" y="1868558"/>
            <a:ext cx="3384823" cy="825337"/>
          </a:xfrm>
          <a:solidFill>
            <a:schemeClr val="tx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lIns="45720" tIns="45720" rIns="45720" bIns="45720"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C3358B1-2E41-535F-4D23-9548B5424B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2529" y="2689412"/>
            <a:ext cx="3384823" cy="3436751"/>
          </a:xfrm>
          <a:ln>
            <a:solidFill>
              <a:schemeClr val="tx1"/>
            </a:solidFill>
          </a:ln>
        </p:spPr>
        <p:txBody>
          <a:bodyPr lIns="91440" tIns="91440" rIns="91440" bIns="91440">
            <a:normAutofit/>
          </a:bodyPr>
          <a:lstStyle>
            <a:lvl1pPr>
              <a:defRPr lang="en-US" sz="2400" b="1" i="0" kern="1200" smtClean="0">
                <a:solidFill>
                  <a:schemeClr val="tx1"/>
                </a:solidFill>
                <a:latin typeface="Libre Franklin SemiBold" pitchFamily="2" charset="77"/>
                <a:ea typeface="+mn-ea"/>
                <a:cs typeface="+mn-cs"/>
              </a:defRPr>
            </a:lvl1pPr>
            <a:lvl2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2pPr>
            <a:lvl3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3pPr>
            <a:lvl4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4pPr>
            <a:lvl5pPr>
              <a:defRPr sz="2400" b="0" i="0">
                <a:solidFill>
                  <a:schemeClr val="tx1"/>
                </a:solidFill>
                <a:latin typeface="Libre Franklin Medium" pitchFamily="2" charset="7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995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375624"/>
            <a:ext cx="10459580" cy="1143000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609599" y="1822255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1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3299310" y="1822255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2</a:t>
            </a: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5927367" y="1822255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3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8617078" y="1822255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4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621490" y="3137213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5</a:t>
            </a:r>
          </a:p>
        </p:txBody>
      </p:sp>
      <p:sp>
        <p:nvSpPr>
          <p:cNvPr id="22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3311201" y="3137213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6</a:t>
            </a:r>
          </a:p>
        </p:txBody>
      </p:sp>
      <p:sp>
        <p:nvSpPr>
          <p:cNvPr id="23" name="Content Placeholder 6"/>
          <p:cNvSpPr>
            <a:spLocks noGrp="1"/>
          </p:cNvSpPr>
          <p:nvPr>
            <p:ph sz="quarter" idx="19" hasCustomPrompt="1"/>
          </p:nvPr>
        </p:nvSpPr>
        <p:spPr>
          <a:xfrm>
            <a:off x="5939258" y="3137213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7</a:t>
            </a:r>
          </a:p>
        </p:txBody>
      </p:sp>
      <p:sp>
        <p:nvSpPr>
          <p:cNvPr id="24" name="Content Placeholder 6"/>
          <p:cNvSpPr>
            <a:spLocks noGrp="1"/>
          </p:cNvSpPr>
          <p:nvPr>
            <p:ph sz="quarter" idx="20" hasCustomPrompt="1"/>
          </p:nvPr>
        </p:nvSpPr>
        <p:spPr>
          <a:xfrm>
            <a:off x="8628969" y="3137213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8</a:t>
            </a:r>
          </a:p>
        </p:txBody>
      </p:sp>
      <p:sp>
        <p:nvSpPr>
          <p:cNvPr id="25" name="Content Placeholder 6"/>
          <p:cNvSpPr>
            <a:spLocks noGrp="1"/>
          </p:cNvSpPr>
          <p:nvPr>
            <p:ph sz="quarter" idx="21" hasCustomPrompt="1"/>
          </p:nvPr>
        </p:nvSpPr>
        <p:spPr>
          <a:xfrm>
            <a:off x="609599" y="4424743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9</a:t>
            </a:r>
          </a:p>
        </p:txBody>
      </p:sp>
      <p:sp>
        <p:nvSpPr>
          <p:cNvPr id="26" name="Content Placeholder 6"/>
          <p:cNvSpPr>
            <a:spLocks noGrp="1"/>
          </p:cNvSpPr>
          <p:nvPr>
            <p:ph sz="quarter" idx="22" hasCustomPrompt="1"/>
          </p:nvPr>
        </p:nvSpPr>
        <p:spPr>
          <a:xfrm>
            <a:off x="3299310" y="4424743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10</a:t>
            </a:r>
          </a:p>
        </p:txBody>
      </p:sp>
      <p:sp>
        <p:nvSpPr>
          <p:cNvPr id="27" name="Content Placeholder 6"/>
          <p:cNvSpPr>
            <a:spLocks noGrp="1"/>
          </p:cNvSpPr>
          <p:nvPr>
            <p:ph sz="quarter" idx="23" hasCustomPrompt="1"/>
          </p:nvPr>
        </p:nvSpPr>
        <p:spPr>
          <a:xfrm>
            <a:off x="5927367" y="4424743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11</a:t>
            </a:r>
          </a:p>
        </p:txBody>
      </p:sp>
      <p:sp>
        <p:nvSpPr>
          <p:cNvPr id="28" name="Content Placeholder 6"/>
          <p:cNvSpPr>
            <a:spLocks noGrp="1"/>
          </p:cNvSpPr>
          <p:nvPr>
            <p:ph sz="quarter" idx="24" hasCustomPrompt="1"/>
          </p:nvPr>
        </p:nvSpPr>
        <p:spPr>
          <a:xfrm>
            <a:off x="8617078" y="4424743"/>
            <a:ext cx="2486511" cy="1140941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Box 12</a:t>
            </a:r>
          </a:p>
        </p:txBody>
      </p:sp>
    </p:spTree>
    <p:extLst>
      <p:ext uri="{BB962C8B-B14F-4D97-AF65-F5344CB8AC3E}">
        <p14:creationId xmlns:p14="http://schemas.microsoft.com/office/powerpoint/2010/main" val="3351663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Labeled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375624"/>
            <a:ext cx="11008480" cy="1143000"/>
          </a:xfrm>
        </p:spPr>
        <p:txBody>
          <a:bodyPr/>
          <a:lstStyle/>
          <a:p>
            <a:r>
              <a:rPr lang="en-US" dirty="0"/>
              <a:t>&lt;Title&gt; 8 Boxes with Labels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4AC50B-3CA3-C8A5-FE87-1F44C074D4B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601" y="1906588"/>
            <a:ext cx="2561167" cy="392112"/>
          </a:xfrm>
        </p:spPr>
        <p:txBody>
          <a:bodyPr anchor="ctr" anchorCtr="0"/>
          <a:lstStyle>
            <a:lvl1pPr marL="0" indent="0">
              <a:buFontTx/>
              <a:buNone/>
              <a:defRPr>
                <a:solidFill>
                  <a:srgbClr val="002060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&lt;label 1&gt;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44B6EC56-BE4B-C61E-A6A6-A863089A175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09601" y="2386014"/>
            <a:ext cx="2561167" cy="1254125"/>
          </a:xfrm>
        </p:spPr>
        <p:txBody>
          <a:bodyPr/>
          <a:lstStyle/>
          <a:p>
            <a:pPr lvl="0"/>
            <a:r>
              <a:rPr lang="en-US" dirty="0"/>
              <a:t>&lt;content 1&gt;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E476EFE1-3A92-F37F-543A-549758874B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425371" y="1906588"/>
            <a:ext cx="2561167" cy="392112"/>
          </a:xfrm>
        </p:spPr>
        <p:txBody>
          <a:bodyPr anchor="ctr" anchorCtr="0"/>
          <a:lstStyle>
            <a:lvl1pPr marL="0" indent="0">
              <a:buFontTx/>
              <a:buNone/>
              <a:defRPr>
                <a:solidFill>
                  <a:srgbClr val="002060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&lt;label 2&gt;</a:t>
            </a:r>
          </a:p>
        </p:txBody>
      </p:sp>
      <p:sp>
        <p:nvSpPr>
          <p:cNvPr id="24" name="Content Placeholder 21">
            <a:extLst>
              <a:ext uri="{FF2B5EF4-FFF2-40B4-BE49-F238E27FC236}">
                <a16:creationId xmlns:a16="http://schemas.microsoft.com/office/drawing/2014/main" id="{9CCAB246-2DCE-8559-9CB9-F57DE45D0F7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425371" y="2386014"/>
            <a:ext cx="2561167" cy="1254125"/>
          </a:xfrm>
        </p:spPr>
        <p:txBody>
          <a:bodyPr/>
          <a:lstStyle/>
          <a:p>
            <a:pPr lvl="0"/>
            <a:r>
              <a:rPr lang="en-US" dirty="0"/>
              <a:t>&lt;content 2&gt;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50F49A7C-E1C3-25B5-10A6-1C6C700E487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41142" y="1906588"/>
            <a:ext cx="2561167" cy="392112"/>
          </a:xfrm>
        </p:spPr>
        <p:txBody>
          <a:bodyPr anchor="ctr" anchorCtr="0"/>
          <a:lstStyle>
            <a:lvl1pPr marL="0" indent="0">
              <a:buFontTx/>
              <a:buNone/>
              <a:defRPr>
                <a:solidFill>
                  <a:srgbClr val="002060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&lt;label 3&gt;</a:t>
            </a:r>
          </a:p>
        </p:txBody>
      </p:sp>
      <p:sp>
        <p:nvSpPr>
          <p:cNvPr id="26" name="Content Placeholder 21">
            <a:extLst>
              <a:ext uri="{FF2B5EF4-FFF2-40B4-BE49-F238E27FC236}">
                <a16:creationId xmlns:a16="http://schemas.microsoft.com/office/drawing/2014/main" id="{AC43F18C-B8A2-2F96-487E-B8597A80BF7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41142" y="2386014"/>
            <a:ext cx="2561167" cy="1254125"/>
          </a:xfrm>
        </p:spPr>
        <p:txBody>
          <a:bodyPr/>
          <a:lstStyle/>
          <a:p>
            <a:pPr lvl="0"/>
            <a:r>
              <a:rPr lang="en-US" dirty="0"/>
              <a:t>&lt;content 3&gt;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621106DF-85DE-064E-96B1-F04BCF95E8F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56913" y="1906588"/>
            <a:ext cx="2561167" cy="392112"/>
          </a:xfrm>
        </p:spPr>
        <p:txBody>
          <a:bodyPr anchor="ctr" anchorCtr="0"/>
          <a:lstStyle>
            <a:lvl1pPr marL="0" indent="0">
              <a:buFontTx/>
              <a:buNone/>
              <a:defRPr>
                <a:solidFill>
                  <a:srgbClr val="002060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&lt;label 4&gt;</a:t>
            </a:r>
          </a:p>
        </p:txBody>
      </p:sp>
      <p:sp>
        <p:nvSpPr>
          <p:cNvPr id="28" name="Content Placeholder 21">
            <a:extLst>
              <a:ext uri="{FF2B5EF4-FFF2-40B4-BE49-F238E27FC236}">
                <a16:creationId xmlns:a16="http://schemas.microsoft.com/office/drawing/2014/main" id="{89381C46-9D8E-BAC6-A858-A53322EB848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056913" y="2386014"/>
            <a:ext cx="2561167" cy="1254125"/>
          </a:xfrm>
        </p:spPr>
        <p:txBody>
          <a:bodyPr/>
          <a:lstStyle/>
          <a:p>
            <a:pPr lvl="0"/>
            <a:r>
              <a:rPr lang="en-US" dirty="0"/>
              <a:t>&lt;content 4&gt;</a:t>
            </a:r>
          </a:p>
        </p:txBody>
      </p:sp>
      <p:sp>
        <p:nvSpPr>
          <p:cNvPr id="29" name="Content Placeholder 7">
            <a:extLst>
              <a:ext uri="{FF2B5EF4-FFF2-40B4-BE49-F238E27FC236}">
                <a16:creationId xmlns:a16="http://schemas.microsoft.com/office/drawing/2014/main" id="{008E6847-FFAC-7B90-B121-2728F2AE49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599" y="3727451"/>
            <a:ext cx="2561167" cy="392112"/>
          </a:xfrm>
        </p:spPr>
        <p:txBody>
          <a:bodyPr anchor="ctr" anchorCtr="0"/>
          <a:lstStyle>
            <a:lvl1pPr marL="0" indent="0">
              <a:buFontTx/>
              <a:buNone/>
              <a:defRPr>
                <a:solidFill>
                  <a:srgbClr val="002060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&lt;label 5&gt;</a:t>
            </a:r>
          </a:p>
        </p:txBody>
      </p:sp>
      <p:sp>
        <p:nvSpPr>
          <p:cNvPr id="30" name="Content Placeholder 21">
            <a:extLst>
              <a:ext uri="{FF2B5EF4-FFF2-40B4-BE49-F238E27FC236}">
                <a16:creationId xmlns:a16="http://schemas.microsoft.com/office/drawing/2014/main" id="{CE44D709-0CE8-0A6C-61F9-37F03E01E62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09599" y="4206877"/>
            <a:ext cx="2561167" cy="1254125"/>
          </a:xfrm>
        </p:spPr>
        <p:txBody>
          <a:bodyPr/>
          <a:lstStyle/>
          <a:p>
            <a:pPr lvl="0"/>
            <a:r>
              <a:rPr lang="en-US" dirty="0"/>
              <a:t>&lt;content 5&gt;</a:t>
            </a:r>
          </a:p>
        </p:txBody>
      </p:sp>
      <p:sp>
        <p:nvSpPr>
          <p:cNvPr id="31" name="Content Placeholder 7">
            <a:extLst>
              <a:ext uri="{FF2B5EF4-FFF2-40B4-BE49-F238E27FC236}">
                <a16:creationId xmlns:a16="http://schemas.microsoft.com/office/drawing/2014/main" id="{0360A181-304E-9061-B4F8-83EBFFE2BFC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425370" y="3727451"/>
            <a:ext cx="2561167" cy="392112"/>
          </a:xfrm>
        </p:spPr>
        <p:txBody>
          <a:bodyPr anchor="ctr" anchorCtr="0"/>
          <a:lstStyle>
            <a:lvl1pPr marL="0" indent="0">
              <a:buFontTx/>
              <a:buNone/>
              <a:defRPr>
                <a:solidFill>
                  <a:srgbClr val="002060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&lt;label 6&gt;</a:t>
            </a:r>
          </a:p>
        </p:txBody>
      </p:sp>
      <p:sp>
        <p:nvSpPr>
          <p:cNvPr id="32" name="Content Placeholder 21">
            <a:extLst>
              <a:ext uri="{FF2B5EF4-FFF2-40B4-BE49-F238E27FC236}">
                <a16:creationId xmlns:a16="http://schemas.microsoft.com/office/drawing/2014/main" id="{C908E157-8027-3070-3D13-95EF8A3778F6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425370" y="4206877"/>
            <a:ext cx="2561167" cy="1254125"/>
          </a:xfrm>
        </p:spPr>
        <p:txBody>
          <a:bodyPr/>
          <a:lstStyle/>
          <a:p>
            <a:pPr lvl="0"/>
            <a:r>
              <a:rPr lang="en-US" dirty="0"/>
              <a:t>&lt;content 6&gt;</a:t>
            </a:r>
          </a:p>
        </p:txBody>
      </p:sp>
      <p:sp>
        <p:nvSpPr>
          <p:cNvPr id="33" name="Content Placeholder 7">
            <a:extLst>
              <a:ext uri="{FF2B5EF4-FFF2-40B4-BE49-F238E27FC236}">
                <a16:creationId xmlns:a16="http://schemas.microsoft.com/office/drawing/2014/main" id="{79102D1D-343C-4C18-08CF-3EB0A9ECBF66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241141" y="3727451"/>
            <a:ext cx="2561167" cy="392112"/>
          </a:xfrm>
        </p:spPr>
        <p:txBody>
          <a:bodyPr anchor="ctr" anchorCtr="0"/>
          <a:lstStyle>
            <a:lvl1pPr marL="0" indent="0">
              <a:buFontTx/>
              <a:buNone/>
              <a:defRPr>
                <a:solidFill>
                  <a:srgbClr val="002060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&lt;label 7&gt;</a:t>
            </a:r>
          </a:p>
        </p:txBody>
      </p:sp>
      <p:sp>
        <p:nvSpPr>
          <p:cNvPr id="34" name="Content Placeholder 21">
            <a:extLst>
              <a:ext uri="{FF2B5EF4-FFF2-40B4-BE49-F238E27FC236}">
                <a16:creationId xmlns:a16="http://schemas.microsoft.com/office/drawing/2014/main" id="{64E2C2C0-C8BF-6CBB-2451-2C8A64F328C6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241141" y="4206877"/>
            <a:ext cx="2561167" cy="1254125"/>
          </a:xfrm>
        </p:spPr>
        <p:txBody>
          <a:bodyPr/>
          <a:lstStyle/>
          <a:p>
            <a:pPr lvl="0"/>
            <a:r>
              <a:rPr lang="en-US" dirty="0"/>
              <a:t>&lt;content 7&gt;</a:t>
            </a:r>
          </a:p>
        </p:txBody>
      </p:sp>
      <p:sp>
        <p:nvSpPr>
          <p:cNvPr id="35" name="Content Placeholder 7">
            <a:extLst>
              <a:ext uri="{FF2B5EF4-FFF2-40B4-BE49-F238E27FC236}">
                <a16:creationId xmlns:a16="http://schemas.microsoft.com/office/drawing/2014/main" id="{E7DE3C05-4FCE-1142-5DBF-FFD81D90108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56911" y="3727451"/>
            <a:ext cx="2561167" cy="392112"/>
          </a:xfrm>
        </p:spPr>
        <p:txBody>
          <a:bodyPr anchor="ctr" anchorCtr="0"/>
          <a:lstStyle>
            <a:lvl1pPr marL="0" indent="0">
              <a:buFontTx/>
              <a:buNone/>
              <a:defRPr>
                <a:solidFill>
                  <a:srgbClr val="002060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&lt;label 8&gt;</a:t>
            </a:r>
          </a:p>
        </p:txBody>
      </p:sp>
      <p:sp>
        <p:nvSpPr>
          <p:cNvPr id="36" name="Content Placeholder 21">
            <a:extLst>
              <a:ext uri="{FF2B5EF4-FFF2-40B4-BE49-F238E27FC236}">
                <a16:creationId xmlns:a16="http://schemas.microsoft.com/office/drawing/2014/main" id="{CAA93DDF-B8B1-12EA-57D8-3151F2BF5F89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056911" y="4206877"/>
            <a:ext cx="2561167" cy="1254125"/>
          </a:xfrm>
        </p:spPr>
        <p:txBody>
          <a:bodyPr/>
          <a:lstStyle/>
          <a:p>
            <a:pPr lvl="0"/>
            <a:r>
              <a:rPr lang="en-US" dirty="0"/>
              <a:t>&lt;content 8&gt;</a:t>
            </a:r>
          </a:p>
        </p:txBody>
      </p:sp>
    </p:spTree>
    <p:extLst>
      <p:ext uri="{BB962C8B-B14F-4D97-AF65-F5344CB8AC3E}">
        <p14:creationId xmlns:p14="http://schemas.microsoft.com/office/powerpoint/2010/main" val="37090622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hank you">
            <a:extLst>
              <a:ext uri="{FF2B5EF4-FFF2-40B4-BE49-F238E27FC236}">
                <a16:creationId xmlns:a16="http://schemas.microsoft.com/office/drawing/2014/main" id="{84CE99D6-8899-B645-F25D-000CF20DD6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1280160" y="2528668"/>
            <a:ext cx="7485618" cy="784830"/>
          </a:xfrm>
        </p:spPr>
        <p:txBody>
          <a:bodyPr wrap="square" lIns="91440" anchor="b" anchorCtr="0">
            <a:spAutoFit/>
          </a:bodyPr>
          <a:lstStyle>
            <a:lvl1pPr fontAlgn="b">
              <a:lnSpc>
                <a:spcPct val="75000"/>
              </a:lnSpc>
              <a:defRPr lang="en-US" sz="6000" b="0" i="0" kern="1200" baseline="0" dirty="0">
                <a:solidFill>
                  <a:schemeClr val="tx2">
                    <a:lumMod val="75000"/>
                  </a:schemeClr>
                </a:solidFill>
                <a:latin typeface="Rockwell" panose="02060603020205020403" pitchFamily="18" charset="77"/>
                <a:ea typeface="Roboto Slab" pitchFamily="2" charset="0"/>
                <a:cs typeface="Roboto Slab" pitchFamily="2" charset="0"/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6" name="Contact information">
            <a:extLst>
              <a:ext uri="{FF2B5EF4-FFF2-40B4-BE49-F238E27FC236}">
                <a16:creationId xmlns:a16="http://schemas.microsoft.com/office/drawing/2014/main" id="{C8587763-AED3-9FA3-765C-D018ECA72B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0160" y="3767079"/>
            <a:ext cx="7442964" cy="535531"/>
          </a:xfrm>
        </p:spPr>
        <p:txBody>
          <a:bodyPr lIns="9144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3200" b="1" i="0" kern="1200" dirty="0" smtClean="0">
                <a:solidFill>
                  <a:schemeClr val="accent1"/>
                </a:solidFill>
                <a:latin typeface="Libre Franklin Medium" pitchFamily="2" charset="77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Contact information</a:t>
            </a:r>
          </a:p>
        </p:txBody>
      </p:sp>
      <p:pic>
        <p:nvPicPr>
          <p:cNvPr id="11" name="psu mark">
            <a:extLst>
              <a:ext uri="{FF2B5EF4-FFF2-40B4-BE49-F238E27FC236}">
                <a16:creationId xmlns:a16="http://schemas.microsoft.com/office/drawing/2014/main" id="{269E7074-6BB5-90D2-78F3-5EFC28B18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9" b="11939"/>
          <a:stretch/>
        </p:blipFill>
        <p:spPr>
          <a:xfrm>
            <a:off x="1028191" y="4987176"/>
            <a:ext cx="3212577" cy="1118984"/>
          </a:xfrm>
          <a:prstGeom prst="rect">
            <a:avLst/>
          </a:prstGeom>
        </p:spPr>
      </p:pic>
      <p:pic>
        <p:nvPicPr>
          <p:cNvPr id="2" name="Corner Shield Image">
            <a:extLst>
              <a:ext uri="{FF2B5EF4-FFF2-40B4-BE49-F238E27FC236}">
                <a16:creationId xmlns:a16="http://schemas.microsoft.com/office/drawing/2014/main" id="{E5681D4B-1C8D-49DB-908D-BEB6583D7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114300"/>
            <a:ext cx="56769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295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16E0C1D-6876-A05A-9BEC-2E8AE599CF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62454"/>
            <a:ext cx="12192000" cy="63955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29A8E2-674F-3D4A-BBC0-2D93C6476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1A056-E0C1-1754-68B5-C1D084550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6101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O NOT USE 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15303-0D88-FC4F-A64A-0DABCD2F0B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8200" y="365125"/>
            <a:ext cx="10515600" cy="886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8021D-5040-E443-B438-B5DF5DB17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1284"/>
            <a:ext cx="10515600" cy="4095631"/>
          </a:xfrm>
        </p:spPr>
        <p:txBody>
          <a:bodyPr/>
          <a:lstStyle>
            <a:lvl1pPr marL="233363" indent="-233363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  <a:tabLst/>
              <a:defRPr/>
            </a:lvl1pPr>
            <a:lvl2pPr marL="628650" indent="-171450">
              <a:buClr>
                <a:schemeClr val="tx2">
                  <a:lumMod val="75000"/>
                </a:schemeClr>
              </a:buClr>
              <a:tabLst/>
              <a:defRPr/>
            </a:lvl2pPr>
            <a:lvl3pPr marL="1035050" indent="-120650">
              <a:buClr>
                <a:schemeClr val="tx2">
                  <a:lumMod val="75000"/>
                </a:schemeClr>
              </a:buClr>
              <a:tabLst/>
              <a:defRPr/>
            </a:lvl3pPr>
            <a:lvl4pPr marL="1492250" indent="-120650">
              <a:buClr>
                <a:schemeClr val="tx2">
                  <a:lumMod val="75000"/>
                </a:schemeClr>
              </a:buClr>
              <a:tabLst/>
              <a:defRPr/>
            </a:lvl4pPr>
            <a:lvl5pPr marL="1949450" indent="-120650">
              <a:buClr>
                <a:schemeClr val="tx2">
                  <a:lumMod val="75000"/>
                </a:schemeClr>
              </a:buClr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Corner Shield Image">
            <a:extLst>
              <a:ext uri="{FF2B5EF4-FFF2-40B4-BE49-F238E27FC236}">
                <a16:creationId xmlns:a16="http://schemas.microsoft.com/office/drawing/2014/main" id="{C3CF1DA0-74A3-50B8-BF48-9D8DDCCB5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445" y="3993267"/>
            <a:ext cx="2411555" cy="2864733"/>
          </a:xfrm>
          <a:prstGeom prst="rect">
            <a:avLst/>
          </a:prstGeom>
        </p:spPr>
      </p:pic>
      <p:pic>
        <p:nvPicPr>
          <p:cNvPr id="9" name="psu mark">
            <a:extLst>
              <a:ext uri="{FF2B5EF4-FFF2-40B4-BE49-F238E27FC236}">
                <a16:creationId xmlns:a16="http://schemas.microsoft.com/office/drawing/2014/main" id="{98661177-AA30-A863-0FD7-23CE686A9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9" b="11939"/>
          <a:stretch/>
        </p:blipFill>
        <p:spPr>
          <a:xfrm>
            <a:off x="8343391" y="5830456"/>
            <a:ext cx="2121409" cy="73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50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190" y="503903"/>
            <a:ext cx="10056233" cy="1227834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54132"/>
            <a:ext cx="475488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689412"/>
            <a:ext cx="4754880" cy="3436751"/>
          </a:xfrm>
        </p:spPr>
        <p:txBody>
          <a:bodyPr>
            <a:normAutofit/>
          </a:bodyPr>
          <a:lstStyle>
            <a:lvl1pPr>
              <a:defRPr sz="2800"/>
            </a:lvl1pPr>
            <a:lvl2pPr marL="457200" indent="-228600">
              <a:defRPr lang="en-US" sz="2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05855" y="2054132"/>
            <a:ext cx="475488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05855" y="2689412"/>
            <a:ext cx="4754880" cy="3436751"/>
          </a:xfrm>
        </p:spPr>
        <p:txBody>
          <a:bodyPr>
            <a:normAutofit/>
          </a:bodyPr>
          <a:lstStyle>
            <a:lvl1pPr marL="228600" indent="-228600">
              <a:defRPr lang="en-US" sz="28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andara"/>
                <a:ea typeface="+mn-ea"/>
                <a:cs typeface="Candara"/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228600" lvl="0" indent="-228600" algn="l" defTabSz="914400" rtl="0" eaLnBrk="1" latinLnBrk="0" hangingPunct="1">
              <a:spcBef>
                <a:spcPts val="1800"/>
              </a:spcBef>
              <a:buClr>
                <a:schemeClr val="tx2">
                  <a:lumMod val="75000"/>
                </a:schemeClr>
              </a:buClr>
              <a:buSzPct val="100000"/>
              <a:buFont typeface="Wingdings 2" pitchFamily="18" charset="2"/>
              <a:buChar char="¡"/>
            </a:pPr>
            <a:r>
              <a:rPr lang="en-US"/>
              <a:t>Click to edit Master text styles</a:t>
            </a:r>
          </a:p>
          <a:p>
            <a:pPr marL="228600" lvl="1" indent="-228600" algn="l" defTabSz="914400" rtl="0" eaLnBrk="1" latinLnBrk="0" hangingPunct="1">
              <a:spcBef>
                <a:spcPts val="1800"/>
              </a:spcBef>
              <a:buClr>
                <a:schemeClr val="tx2">
                  <a:lumMod val="75000"/>
                </a:schemeClr>
              </a:buClr>
              <a:buSzPct val="100000"/>
              <a:buFont typeface="Wingdings 2" pitchFamily="18" charset="2"/>
              <a:buChar char="¡"/>
            </a:pPr>
            <a:r>
              <a:rPr lang="en-US"/>
              <a:t>Second level</a:t>
            </a:r>
          </a:p>
          <a:p>
            <a:pPr marL="228600" lvl="2" indent="-228600" algn="l" defTabSz="914400" rtl="0" eaLnBrk="1" latinLnBrk="0" hangingPunct="1">
              <a:spcBef>
                <a:spcPts val="1800"/>
              </a:spcBef>
              <a:buClr>
                <a:schemeClr val="tx2">
                  <a:lumMod val="75000"/>
                </a:schemeClr>
              </a:buClr>
              <a:buSzPct val="100000"/>
              <a:buFont typeface="Wingdings 2" pitchFamily="18" charset="2"/>
              <a:buChar char="¡"/>
            </a:pPr>
            <a:r>
              <a:rPr lang="en-US"/>
              <a:t>Third level</a:t>
            </a:r>
          </a:p>
          <a:p>
            <a:pPr marL="228600" lvl="3" indent="-228600" algn="l" defTabSz="914400" rtl="0" eaLnBrk="1" latinLnBrk="0" hangingPunct="1">
              <a:spcBef>
                <a:spcPts val="1800"/>
              </a:spcBef>
              <a:buClr>
                <a:schemeClr val="tx2">
                  <a:lumMod val="75000"/>
                </a:schemeClr>
              </a:buClr>
              <a:buSzPct val="100000"/>
              <a:buFont typeface="Wingdings 2" pitchFamily="18" charset="2"/>
              <a:buChar char="¡"/>
            </a:pPr>
            <a:r>
              <a:rPr lang="en-US"/>
              <a:t>Fourth level</a:t>
            </a:r>
          </a:p>
          <a:p>
            <a:pPr marL="228600" lvl="4" indent="-228600" algn="l" defTabSz="914400" rtl="0" eaLnBrk="1" latinLnBrk="0" hangingPunct="1">
              <a:spcBef>
                <a:spcPts val="1800"/>
              </a:spcBef>
              <a:buClr>
                <a:schemeClr val="tx2">
                  <a:lumMod val="75000"/>
                </a:schemeClr>
              </a:buClr>
              <a:buSzPct val="100000"/>
              <a:buFont typeface="Wingdings 2" pitchFamily="18" charset="2"/>
              <a:buChar char="¡"/>
            </a:pPr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70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thology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37CC9-2944-14A2-10A6-7703AC5EC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752C38-0C92-99FF-2D6D-CBCA39810A2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199" y="1431925"/>
            <a:ext cx="10524067" cy="1277408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&lt;Box 1&gt;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59B185C1-96E1-50B4-74D2-BBC375D886F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6027" y="3234267"/>
            <a:ext cx="4821238" cy="301042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US" dirty="0"/>
              <a:t>&lt;Box 2&gt;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B96C56F-B5CB-CC16-E69F-724CAED6820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451599" y="3260725"/>
            <a:ext cx="4893733" cy="290300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US" dirty="0"/>
              <a:t>&lt;Box 3&gt;</a:t>
            </a:r>
          </a:p>
        </p:txBody>
      </p:sp>
    </p:spTree>
    <p:extLst>
      <p:ext uri="{BB962C8B-B14F-4D97-AF65-F5344CB8AC3E}">
        <p14:creationId xmlns:p14="http://schemas.microsoft.com/office/powerpoint/2010/main" val="28033409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6401" y="3429000"/>
            <a:ext cx="6621928" cy="1398494"/>
          </a:xfrm>
          <a:ln w="12700">
            <a:noFill/>
          </a:ln>
        </p:spPr>
        <p:txBody>
          <a:bodyPr anchor="b" anchorCtr="0"/>
          <a:lstStyle>
            <a:lvl1pPr algn="r">
              <a:defRPr sz="4600" b="1" i="0" cap="none" baseline="0">
                <a:solidFill>
                  <a:srgbClr val="0070C0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6ED917-7E31-8146-A719-B54B8352F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41400" y="5334000"/>
            <a:ext cx="97282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6C8C74-087C-5D46-B1CB-6419F2F07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V="1">
            <a:off x="10769600" y="361016"/>
            <a:ext cx="0" cy="497298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290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D24563-1505-0D1C-7BB0-6694F66D0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62454"/>
            <a:ext cx="12192000" cy="63955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115303-0D88-FC4F-A64A-0DABCD2F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179" y="281043"/>
            <a:ext cx="10515600" cy="69642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8021D-5040-E443-B438-B5DF5DB17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951"/>
            <a:ext cx="5085945" cy="42044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7B79006-25CB-8EE8-8EED-593415B01C7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7508" y="1267427"/>
            <a:ext cx="5085945" cy="42044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44331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0FABC-C268-0610-1E6C-5E3A3DF0F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12D773-BB55-E12C-4F34-195D93F4623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1282545"/>
            <a:ext cx="10515600" cy="4471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944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0FABC-C268-0610-1E6C-5E3A3DF0F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12D773-BB55-E12C-4F34-195D93F4623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199" y="1282545"/>
            <a:ext cx="5153723" cy="4471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1B58D612-864D-FA6A-69F2-50E3D655837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00078" y="1312436"/>
            <a:ext cx="5153724" cy="4471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59298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Bullets Shiel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0FABC-C268-0610-1E6C-5E3A3DF0F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Rockwell" panose="02060603020205020403" pitchFamily="18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12D773-BB55-E12C-4F34-195D93F4623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1282545"/>
            <a:ext cx="10515600" cy="4471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su mark">
            <a:extLst>
              <a:ext uri="{FF2B5EF4-FFF2-40B4-BE49-F238E27FC236}">
                <a16:creationId xmlns:a16="http://schemas.microsoft.com/office/drawing/2014/main" id="{9006FA1A-1843-3C9E-4B67-FDD4D1C7C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9" b="11939"/>
          <a:stretch/>
        </p:blipFill>
        <p:spPr>
          <a:xfrm>
            <a:off x="8096743" y="5978415"/>
            <a:ext cx="2121409" cy="738915"/>
          </a:xfrm>
          <a:prstGeom prst="rect">
            <a:avLst/>
          </a:prstGeom>
        </p:spPr>
      </p:pic>
      <p:pic>
        <p:nvPicPr>
          <p:cNvPr id="9" name="Corner Shield Image">
            <a:extLst>
              <a:ext uri="{FF2B5EF4-FFF2-40B4-BE49-F238E27FC236}">
                <a16:creationId xmlns:a16="http://schemas.microsoft.com/office/drawing/2014/main" id="{560AAB18-9D01-42D5-702B-7BEBBAE93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728" y="3978398"/>
            <a:ext cx="2411555" cy="2864733"/>
          </a:xfrm>
          <a:prstGeom prst="rect">
            <a:avLst/>
          </a:prstGeom>
        </p:spPr>
      </p:pic>
      <p:pic>
        <p:nvPicPr>
          <p:cNvPr id="10" name="Picture 9" descr="Logo: Accessibility and Usability at Penn State.">
            <a:extLst>
              <a:ext uri="{FF2B5EF4-FFF2-40B4-BE49-F238E27FC236}">
                <a16:creationId xmlns:a16="http://schemas.microsoft.com/office/drawing/2014/main" id="{DE78A58E-2034-3245-47EE-50C1B2A905E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16868" y="5940851"/>
            <a:ext cx="207458" cy="111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7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bg>
      <p:bgPr>
        <a:gradFill>
          <a:gsLst>
            <a:gs pos="0">
              <a:srgbClr val="002060"/>
            </a:gs>
            <a:gs pos="86000">
              <a:srgbClr val="001E4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Header">
            <a:extLst>
              <a:ext uri="{FF2B5EF4-FFF2-40B4-BE49-F238E27FC236}">
                <a16:creationId xmlns:a16="http://schemas.microsoft.com/office/drawing/2014/main" id="{ED51F017-07A9-6C4C-D0A2-5A1A64E359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2553075"/>
            <a:ext cx="10515600" cy="784830"/>
          </a:xfrm>
        </p:spPr>
        <p:txBody>
          <a:bodyPr anchor="b" anchorCtr="0">
            <a:spAutoFit/>
          </a:bodyPr>
          <a:lstStyle>
            <a:lvl1pPr fontAlgn="b">
              <a:lnSpc>
                <a:spcPct val="75000"/>
              </a:lnSpc>
              <a:defRPr lang="en-US" sz="6000" b="1" i="0" kern="1200" baseline="0" dirty="0">
                <a:solidFill>
                  <a:schemeClr val="bg1"/>
                </a:solidFill>
                <a:latin typeface="Aptos ExtraBold" panose="020B0004020202020204" pitchFamily="34" charset="0"/>
                <a:ea typeface="Roboto Slab" pitchFamily="2" charset="0"/>
                <a:cs typeface="Roboto Slab" pitchFamily="2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Optional body copy">
            <a:extLst>
              <a:ext uri="{FF2B5EF4-FFF2-40B4-BE49-F238E27FC236}">
                <a16:creationId xmlns:a16="http://schemas.microsoft.com/office/drawing/2014/main" id="{1371F1C5-C3F6-31DC-E6E9-453970B774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0160" y="3354485"/>
            <a:ext cx="7442964" cy="535531"/>
          </a:xfrm>
        </p:spPr>
        <p:txBody>
          <a:bodyPr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3200" b="1" i="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Optional body copy</a:t>
            </a:r>
          </a:p>
        </p:txBody>
      </p:sp>
      <p:pic>
        <p:nvPicPr>
          <p:cNvPr id="8" name="psu mark">
            <a:extLst>
              <a:ext uri="{FF2B5EF4-FFF2-40B4-BE49-F238E27FC236}">
                <a16:creationId xmlns:a16="http://schemas.microsoft.com/office/drawing/2014/main" id="{D6469C06-F6D0-F379-5C62-9BC701B81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3" b="12323"/>
          <a:stretch/>
        </p:blipFill>
        <p:spPr>
          <a:xfrm>
            <a:off x="175575" y="344056"/>
            <a:ext cx="2121409" cy="73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24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No Shi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9A8E2-674F-3D4A-BBC0-2D93C6476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1A056-E0C1-1754-68B5-C1D084550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490"/>
            <a:ext cx="10515600" cy="47975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904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5E6B5-F78A-A850-1478-8DDDDA910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BF0389-3EBA-92E6-073B-EA3EF1277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1ED31-D770-A905-FA57-A07F7B43D0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283" y="6314308"/>
            <a:ext cx="2743200" cy="365125"/>
          </a:xfrm>
          <a:prstGeom prst="rect">
            <a:avLst/>
          </a:prstGeom>
        </p:spPr>
        <p:txBody>
          <a:bodyPr/>
          <a:lstStyle/>
          <a:p>
            <a:fld id="{D9A9F988-01BA-414F-96B4-76C0C8636B1B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CA296-CD35-9854-3E67-8100A9094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64229-EC5F-4435-8C1F-C7F49AC74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A3EED-8449-4776-A4BE-935A10760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78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05C11-4D2E-B441-7CE2-E6565CA7E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01BCE-27F2-706F-2E06-BACA9CAB3D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902319-3F8A-0508-6289-6579016B8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62308-1A2F-66FB-A4D8-5CA6D7B635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283" y="6314308"/>
            <a:ext cx="2743200" cy="365125"/>
          </a:xfrm>
          <a:prstGeom prst="rect">
            <a:avLst/>
          </a:prstGeom>
        </p:spPr>
        <p:txBody>
          <a:bodyPr/>
          <a:lstStyle/>
          <a:p>
            <a:fld id="{D9A9F988-01BA-414F-96B4-76C0C8636B1B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7ADFF-9620-8756-04BE-40DB8D8E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30EA73-36EE-8F9B-2CD7-89BD0A50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A3EED-8449-4776-A4BE-935A10760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39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62E4F-C2CD-BFA3-B053-4385DC27E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E1E2B-92E6-0FBF-9E41-33A242578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EAC833-60A3-0A38-F472-E63CD2DF6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C92B08-19BE-5CBD-955B-0AFDD53522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8C666A-D4A1-C1C6-28D0-F326B75B2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877731-FCF8-8275-0A87-EBCB22F02F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283" y="6314308"/>
            <a:ext cx="2743200" cy="365125"/>
          </a:xfrm>
          <a:prstGeom prst="rect">
            <a:avLst/>
          </a:prstGeom>
        </p:spPr>
        <p:txBody>
          <a:bodyPr/>
          <a:lstStyle/>
          <a:p>
            <a:fld id="{D9A9F988-01BA-414F-96B4-76C0C8636B1B}" type="datetimeFigureOut">
              <a:rPr lang="en-US" smtClean="0"/>
              <a:t>7/9/26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7F45B7-47E3-884F-6944-0172C4376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DBE118-C41A-5697-0C9B-743DE0499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A3EED-8449-4776-A4BE-935A10760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2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605CB-C6C8-C368-1F0F-06911D661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233611-8CAF-A853-014B-D0CF552C14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283" y="6314308"/>
            <a:ext cx="2743200" cy="365125"/>
          </a:xfrm>
          <a:prstGeom prst="rect">
            <a:avLst/>
          </a:prstGeom>
        </p:spPr>
        <p:txBody>
          <a:bodyPr/>
          <a:lstStyle/>
          <a:p>
            <a:fld id="{D9A9F988-01BA-414F-96B4-76C0C8636B1B}" type="datetimeFigureOut">
              <a:rPr lang="en-US" smtClean="0"/>
              <a:t>7/9/26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BFD3D-CF3D-DEE5-6B8E-7C810955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E86323-C581-E0C5-9581-FA488E433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A3EED-8449-4776-A4BE-935A10760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87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DE94E0-93CE-5E20-B510-F5A6CA684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283" y="6314308"/>
            <a:ext cx="2743200" cy="365125"/>
          </a:xfrm>
          <a:prstGeom prst="rect">
            <a:avLst/>
          </a:prstGeom>
        </p:spPr>
        <p:txBody>
          <a:bodyPr/>
          <a:lstStyle/>
          <a:p>
            <a:fld id="{D9A9F988-01BA-414F-96B4-76C0C8636B1B}" type="datetimeFigureOut">
              <a:rPr lang="en-US" smtClean="0"/>
              <a:t>7/9/26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C191EC-1811-B2DB-AF57-8909FA465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6E021-30F4-782C-B458-517A8B718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A3EED-8449-4776-A4BE-935A10760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71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A47D60-B9E0-8EB0-762A-D99A6DAF0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A92CBB-17AA-1962-F7CF-5BEFBFFDF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78490"/>
            <a:ext cx="10515600" cy="3870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995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60" r:id="rId24"/>
    <p:sldLayoutId id="2147483673" r:id="rId25"/>
    <p:sldLayoutId id="2147483674" r:id="rId26"/>
    <p:sldLayoutId id="2147483675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chemeClr val="tx2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ccessibility@psu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ites.psu.edu/wildlinguist/2023/04/19/finally-buoyed-with-joy-a-roundtrip-to-a-correct-pronunciation/" TargetMode="Externa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g.org/texlive/" TargetMode="External"/><Relationship Id="rId2" Type="http://schemas.openxmlformats.org/officeDocument/2006/relationships/hyperlink" Target="https://miktex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tan.org/" TargetMode="External"/><Relationship Id="rId4" Type="http://schemas.openxmlformats.org/officeDocument/2006/relationships/hyperlink" Target="https://www.overleaf.com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tan.org/topic/linguistic?lang=en" TargetMode="External"/><Relationship Id="rId2" Type="http://schemas.openxmlformats.org/officeDocument/2006/relationships/hyperlink" Target="https://ctan.org/topic/chemistry" TargetMode="Externa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ctan.org/topics/cloud" TargetMode="External"/><Relationship Id="rId4" Type="http://schemas.openxmlformats.org/officeDocument/2006/relationships/hyperlink" Target="https://ctan.org/topic/music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dfa.org/iso-14289-2-pdfua-2/" TargetMode="External"/><Relationship Id="rId2" Type="http://schemas.openxmlformats.org/officeDocument/2006/relationships/hyperlink" Target="https://www.w3.org/TR/WCAG22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verleaf.com/learn/latex/Sections_and_chapters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com.com/blog/standards/title-artifact-tags/index.shtml" TargetMode="External"/><Relationship Id="rId2" Type="http://schemas.openxmlformats.org/officeDocument/2006/relationships/hyperlink" Target="https://policy.psu.edu/policies/ad69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verleaf.com/learn/latex/Tables" TargetMode="Externa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en-us/word/convert-text-to-a-table-or-a-table-to-text" TargetMode="External"/><Relationship Id="rId2" Type="http://schemas.openxmlformats.org/officeDocument/2006/relationships/hyperlink" Target="https://accessibility.psu.edu/2023/11/understanding-word-table-styles/" TargetMode="Externa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verleaf.com/learn/latex/Inserting_Images%23Positioning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ctan.org/topic/chemistry" TargetMode="Externa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us.mirrors.cicku.me/ctan/macros/latex/contrib/xcolor/xcolor.pdf" TargetMode="External"/><Relationship Id="rId2" Type="http://schemas.openxmlformats.org/officeDocument/2006/relationships/hyperlink" Target="https://www.latextemplates.com/svgnames-color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verleaf.com/learn/latex/Using_colors_in_LaTeX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overleaf.com/learn/latex/Pgfplots_package#Bar_graphs" TargetMode="External"/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oc.org/try/" TargetMode="External"/><Relationship Id="rId2" Type="http://schemas.openxmlformats.org/officeDocument/2006/relationships/hyperlink" Target="https://www.pandoc.org/installing.html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pandoc.org/getting-started.html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hyperlink" Target="https://leancrew.com/all-this/2025/05/mathml-with-pandoc/" TargetMode="Externa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accessibility.psu.edu/tips/" TargetMode="External"/><Relationship Id="rId2" Type="http://schemas.openxmlformats.org/officeDocument/2006/relationships/hyperlink" Target="https://accessibility.psu.edu/2023/07/multiple-ways-to-transfer-styles-from-templates-to-documents/" TargetMode="External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verleaf.com/learn/latex/Lists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verleaf.com/learn/latex/Mathematical_fonts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.org/TR/MathML2/" TargetMode="Externa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76C154-5C40-2395-E074-E932D841B4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6878" y="620087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From LaTeX and </a:t>
            </a:r>
            <a:r>
              <a:rPr lang="en-US" dirty="0" err="1"/>
              <a:t>Pandoc</a:t>
            </a:r>
            <a:r>
              <a:rPr lang="en-US" dirty="0"/>
              <a:t> to Accessible Document</a:t>
            </a:r>
            <a:br>
              <a:rPr lang="en-US" dirty="0"/>
            </a:br>
            <a:r>
              <a:rPr lang="en-US" sz="4000" dirty="0">
                <a:solidFill>
                  <a:schemeClr val="tx1"/>
                </a:solidFill>
              </a:rPr>
              <a:t>2026 Accessibility Summit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A2EEAA-23C5-ED0C-A267-AA35CCC6D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646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chemeClr val="tx2"/>
                </a:solidFill>
              </a:rPr>
              <a:t>Elizabeth J. Pyatt</a:t>
            </a:r>
          </a:p>
          <a:p>
            <a:pPr marL="0" indent="0" algn="ctr">
              <a:buNone/>
            </a:pPr>
            <a:r>
              <a:rPr lang="en-US" sz="4400" b="1" dirty="0">
                <a:hlinkClick r:id="rId3"/>
              </a:rPr>
              <a:t>accessibility@psu.edu</a:t>
            </a:r>
            <a:endParaRPr lang="en-US" sz="4400" b="1" dirty="0"/>
          </a:p>
        </p:txBody>
      </p:sp>
      <p:pic>
        <p:nvPicPr>
          <p:cNvPr id="2" name="Picture 1" descr="Penn State Shield">
            <a:extLst>
              <a:ext uri="{FF2B5EF4-FFF2-40B4-BE49-F238E27FC236}">
                <a16:creationId xmlns:a16="http://schemas.microsoft.com/office/drawing/2014/main" id="{9CD59D6B-51E7-615A-DD28-0F0ED4915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093" y="6122674"/>
            <a:ext cx="1590805" cy="73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04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52D14-5F31-B4B6-39D6-B6E43FFAC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Tex: Beyond Equations</a:t>
            </a:r>
          </a:p>
        </p:txBody>
      </p:sp>
    </p:spTree>
    <p:extLst>
      <p:ext uri="{BB962C8B-B14F-4D97-AF65-F5344CB8AC3E}">
        <p14:creationId xmlns:p14="http://schemas.microsoft.com/office/powerpoint/2010/main" val="3788972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E42A0-8E31-849B-C437-5122D8B62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TeX</a:t>
            </a:r>
            <a:r>
              <a:rPr lang="en-US" dirty="0"/>
              <a:t> and LaTeX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3427B-66F8-7E86-BB37-87F1F3678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6372"/>
            <a:ext cx="10515600" cy="4212958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Aptos ExtraBold" panose="020B0004020202020204" pitchFamily="34" charset="0"/>
              </a:rPr>
              <a:t>Long-Standing Open Source Publishing System</a:t>
            </a:r>
          </a:p>
          <a:p>
            <a:pPr lvl="1"/>
            <a:r>
              <a:rPr lang="en-US" dirty="0"/>
              <a:t>Source files are plain text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.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tex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 </a:t>
            </a:r>
            <a:r>
              <a:rPr lang="en-US" dirty="0"/>
              <a:t>files with commands and mark up</a:t>
            </a:r>
          </a:p>
          <a:p>
            <a:pPr lvl="1"/>
            <a:r>
              <a:rPr lang="en-US" dirty="0"/>
              <a:t>LaTeX tool converts/compiles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.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tex</a:t>
            </a:r>
            <a:r>
              <a:rPr lang="en-US" dirty="0"/>
              <a:t> files to PDF or HTML/RTF</a:t>
            </a:r>
          </a:p>
          <a:p>
            <a:pPr lvl="1"/>
            <a:r>
              <a:rPr lang="en-US" dirty="0"/>
              <a:t>“Packages” extend functionality (e.g. </a:t>
            </a:r>
            <a:r>
              <a:rPr lang="en-US" dirty="0" err="1"/>
              <a:t>AMSMath</a:t>
            </a:r>
            <a:r>
              <a:rPr lang="en-US" dirty="0"/>
              <a:t>, </a:t>
            </a:r>
            <a:r>
              <a:rPr lang="en-US" dirty="0" err="1"/>
              <a:t>Tikz</a:t>
            </a:r>
            <a:r>
              <a:rPr lang="en-US" dirty="0"/>
              <a:t>,...)</a:t>
            </a:r>
          </a:p>
          <a:p>
            <a:r>
              <a:rPr lang="en-US" b="1" dirty="0">
                <a:latin typeface="Aptos ExtraBold" panose="020B0004020202020204" pitchFamily="34" charset="0"/>
              </a:rPr>
              <a:t>HTML Analogue</a:t>
            </a:r>
          </a:p>
          <a:p>
            <a:pPr lvl="1"/>
            <a:r>
              <a:rPr lang="en-US" dirty="0"/>
              <a:t>.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html </a:t>
            </a:r>
            <a:r>
              <a:rPr lang="en-US" dirty="0"/>
              <a:t>files are rendered as web pages in a browser</a:t>
            </a:r>
          </a:p>
          <a:p>
            <a:pPr lvl="1"/>
            <a:r>
              <a:rPr lang="en-US" dirty="0"/>
              <a:t>Can be extended with MathML, </a:t>
            </a:r>
            <a:r>
              <a:rPr lang="en-US" dirty="0" err="1"/>
              <a:t>Javascript</a:t>
            </a:r>
            <a:r>
              <a:rPr lang="en-US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508113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F6DEB39-5ECD-620B-EEFD-1E0D3B2D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Demo: LaTeX Compile PDF</a:t>
            </a:r>
          </a:p>
        </p:txBody>
      </p:sp>
    </p:spTree>
    <p:extLst>
      <p:ext uri="{BB962C8B-B14F-4D97-AF65-F5344CB8AC3E}">
        <p14:creationId xmlns:p14="http://schemas.microsoft.com/office/powerpoint/2010/main" val="3135225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3B4A0AC-0D4C-537F-AF5A-05EA0A52D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</a:t>
            </a:r>
            <a:r>
              <a:rPr lang="en-US" dirty="0" err="1"/>
              <a:t>TeX</a:t>
            </a:r>
            <a:r>
              <a:rPr lang="en-US" dirty="0"/>
              <a:t> Preamble</a:t>
            </a:r>
            <a:br>
              <a:rPr lang="en-US" dirty="0"/>
            </a:br>
            <a:r>
              <a:rPr lang="en-US" sz="3100" dirty="0"/>
              <a:t>Text from “</a:t>
            </a:r>
            <a:r>
              <a:rPr lang="en-US" sz="3100" dirty="0">
                <a:hlinkClick r:id="rId2"/>
              </a:rPr>
              <a:t>Buoyed with Joy</a:t>
            </a:r>
            <a:r>
              <a:rPr lang="en-US" sz="3100" dirty="0"/>
              <a:t>”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EA3136F-E034-8A63-57F4-C1412B075D8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0466" y="1688945"/>
            <a:ext cx="5153723" cy="44719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\</a:t>
            </a:r>
            <a:r>
              <a:rPr lang="en-US" dirty="0" err="1"/>
              <a:t>documentclass</a:t>
            </a:r>
            <a:r>
              <a:rPr lang="en-US" dirty="0"/>
              <a:t>[12pt]{article}</a:t>
            </a:r>
          </a:p>
          <a:p>
            <a:pPr marL="0" indent="0">
              <a:buNone/>
            </a:pPr>
            <a:r>
              <a:rPr lang="en-US" dirty="0"/>
              <a:t>\</a:t>
            </a:r>
            <a:r>
              <a:rPr lang="en-US" dirty="0" err="1"/>
              <a:t>usepackage</a:t>
            </a:r>
            <a:r>
              <a:rPr lang="en-US" dirty="0"/>
              <a:t>{</a:t>
            </a:r>
            <a:r>
              <a:rPr lang="en-US" dirty="0" err="1"/>
              <a:t>arev</a:t>
            </a: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\</a:t>
            </a:r>
            <a:r>
              <a:rPr lang="en-US" dirty="0" err="1"/>
              <a:t>usepackage</a:t>
            </a:r>
            <a:r>
              <a:rPr lang="en-US" dirty="0"/>
              <a:t>[</a:t>
            </a:r>
            <a:r>
              <a:rPr lang="en-US" dirty="0" err="1"/>
              <a:t>svgnames</a:t>
            </a:r>
            <a:r>
              <a:rPr lang="en-US" dirty="0"/>
              <a:t>]{</a:t>
            </a:r>
            <a:r>
              <a:rPr lang="en-US" dirty="0" err="1"/>
              <a:t>xcolor</a:t>
            </a: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\</a:t>
            </a:r>
            <a:r>
              <a:rPr lang="en-US" dirty="0" err="1"/>
              <a:t>usepackage</a:t>
            </a:r>
            <a:r>
              <a:rPr lang="en-US" dirty="0"/>
              <a:t>[</a:t>
            </a:r>
            <a:r>
              <a:rPr lang="en-US" dirty="0" err="1"/>
              <a:t>colorlinks</a:t>
            </a:r>
            <a:r>
              <a:rPr lang="en-US" dirty="0"/>
              <a:t>=true, </a:t>
            </a:r>
            <a:r>
              <a:rPr lang="en-US" dirty="0" err="1"/>
              <a:t>urlcolor</a:t>
            </a:r>
            <a:r>
              <a:rPr lang="en-US" dirty="0"/>
              <a:t>=blue, </a:t>
            </a:r>
            <a:r>
              <a:rPr lang="en-US" dirty="0" err="1"/>
              <a:t>linkcolor</a:t>
            </a:r>
            <a:r>
              <a:rPr lang="en-US" dirty="0"/>
              <a:t>=red]{</a:t>
            </a:r>
            <a:r>
              <a:rPr lang="en-US" dirty="0" err="1"/>
              <a:t>hyperref</a:t>
            </a: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\</a:t>
            </a:r>
            <a:r>
              <a:rPr lang="en-US" dirty="0" err="1"/>
              <a:t>usepackage</a:t>
            </a:r>
            <a:r>
              <a:rPr lang="en-US" dirty="0"/>
              <a:t>{</a:t>
            </a:r>
            <a:r>
              <a:rPr lang="en-US" dirty="0" err="1"/>
              <a:t>graphicx</a:t>
            </a: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\</a:t>
            </a:r>
            <a:r>
              <a:rPr lang="en-US" dirty="0" err="1"/>
              <a:t>usepackage</a:t>
            </a:r>
            <a:r>
              <a:rPr lang="en-US" dirty="0"/>
              <a:t>{</a:t>
            </a:r>
            <a:r>
              <a:rPr lang="en-US" dirty="0" err="1"/>
              <a:t>tcolorbox</a:t>
            </a:r>
            <a:r>
              <a:rPr lang="en-US" dirty="0"/>
              <a:t>}</a:t>
            </a:r>
            <a:br>
              <a:rPr lang="en-US" dirty="0"/>
            </a:br>
            <a:br>
              <a:rPr lang="en-US" dirty="0"/>
            </a:br>
            <a:r>
              <a:rPr lang="en-US" dirty="0"/>
              <a:t>% Title + H1 Here</a:t>
            </a:r>
          </a:p>
          <a:p>
            <a:pPr marL="0" indent="0">
              <a:buNone/>
            </a:pPr>
            <a:r>
              <a:rPr lang="en-US" dirty="0"/>
              <a:t>\title{\</a:t>
            </a:r>
            <a:r>
              <a:rPr lang="en-US" dirty="0" err="1"/>
              <a:t>textbf</a:t>
            </a:r>
            <a:r>
              <a:rPr lang="en-US" dirty="0"/>
              <a:t>{Finally Buoyed with Joy! (A Roundtrip to a Correct Pronunciation)}} </a:t>
            </a:r>
          </a:p>
          <a:p>
            <a:pPr marL="0" indent="0">
              <a:buNone/>
            </a:pPr>
            <a:r>
              <a:rPr lang="en-US" dirty="0"/>
              <a:t>\date{July 28, 2025}</a:t>
            </a:r>
          </a:p>
          <a:p>
            <a:pPr marL="0" indent="0">
              <a:buNone/>
            </a:pPr>
            <a:r>
              <a:rPr lang="en-US" dirty="0"/>
              <a:t>\author{Elizabeth J. Pyatt}</a:t>
            </a:r>
          </a:p>
          <a:p>
            <a:pPr marL="0" indent="0">
              <a:buNone/>
            </a:pPr>
            <a:r>
              <a:rPr lang="en-US" dirty="0"/>
              <a:t>\</a:t>
            </a:r>
            <a:r>
              <a:rPr lang="en-US" dirty="0" err="1"/>
              <a:t>setlength</a:t>
            </a:r>
            <a:r>
              <a:rPr lang="en-US" dirty="0"/>
              <a:t>{\</a:t>
            </a:r>
            <a:r>
              <a:rPr lang="en-US" dirty="0" err="1"/>
              <a:t>parskip</a:t>
            </a:r>
            <a:r>
              <a:rPr lang="en-US" dirty="0"/>
              <a:t>}{6pt}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pic>
        <p:nvPicPr>
          <p:cNvPr id="13" name="Content Placeholder 12" descr="Blog entry Finally Buoyed with Joy with textbox explaining source of text. Click previous link to view contents.">
            <a:extLst>
              <a:ext uri="{FF2B5EF4-FFF2-40B4-BE49-F238E27FC236}">
                <a16:creationId xmlns:a16="http://schemas.microsoft.com/office/drawing/2014/main" id="{91190AD2-88D2-0188-67CE-CB52A43B887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63" y="856809"/>
            <a:ext cx="5156014" cy="5639083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20345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7AEB1-BA8D-0577-A6D3-EF46630BF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Body and Visual Headings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D2D64-767E-3DB0-ED0A-6F86A3F8BD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199" y="1282544"/>
            <a:ext cx="5153723" cy="496585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% The BODY of the content.</a:t>
            </a:r>
          </a:p>
          <a:p>
            <a:pPr marL="0" indent="0">
              <a:buNone/>
            </a:pPr>
            <a:r>
              <a:rPr lang="en-US" dirty="0"/>
              <a:t>\begin{document}</a:t>
            </a:r>
          </a:p>
          <a:p>
            <a:pPr marL="0" indent="0">
              <a:buNone/>
            </a:pPr>
            <a:r>
              <a:rPr lang="en-US" dirty="0"/>
              <a:t>% Cp[y title from preamble. It will be large.</a:t>
            </a:r>
          </a:p>
          <a:p>
            <a:pPr marL="0" indent="0">
              <a:buNone/>
            </a:pPr>
            <a:r>
              <a:rPr lang="en-US" dirty="0"/>
              <a:t>\</a:t>
            </a:r>
            <a:r>
              <a:rPr lang="en-US" dirty="0" err="1"/>
              <a:t>maketitle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\</a:t>
            </a:r>
            <a:r>
              <a:rPr lang="en-US" dirty="0" err="1"/>
              <a:t>pagenumbering</a:t>
            </a:r>
            <a:r>
              <a:rPr lang="en-US" dirty="0"/>
              <a:t>{</a:t>
            </a:r>
            <a:r>
              <a:rPr lang="en-US" dirty="0" err="1"/>
              <a:t>arabic</a:t>
            </a: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\begin{</a:t>
            </a:r>
            <a:r>
              <a:rPr lang="en-US" dirty="0" err="1"/>
              <a:t>tcolorbox</a:t>
            </a: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...</a:t>
            </a:r>
          </a:p>
          <a:p>
            <a:pPr marL="0" indent="0">
              <a:buNone/>
            </a:pPr>
            <a:r>
              <a:rPr lang="en-US" dirty="0"/>
              <a:t>\end{</a:t>
            </a:r>
            <a:r>
              <a:rPr lang="en-US" dirty="0" err="1"/>
              <a:t>tcolorbox</a:t>
            </a:r>
            <a:r>
              <a:rPr lang="en-US" dirty="0"/>
              <a:t>}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URL: https://</a:t>
            </a:r>
            <a:r>
              <a:rPr lang="en-US" dirty="0" err="1"/>
              <a:t>sites.psu.edu</a:t>
            </a:r>
            <a:r>
              <a:rPr lang="en-US" dirty="0"/>
              <a:t>/</a:t>
            </a:r>
            <a:r>
              <a:rPr lang="en-US" dirty="0" err="1"/>
              <a:t>wildlinguist</a:t>
            </a:r>
            <a:r>
              <a:rPr lang="en-US" dirty="0"/>
              <a:t>/2023/04/19/finally-buoyed-with-joy-a-roundtrip-to-a-correct-pronunciation/</a:t>
            </a:r>
          </a:p>
          <a:p>
            <a:pPr marL="0" indent="0">
              <a:buNone/>
            </a:pPr>
            <a:r>
              <a:rPr lang="en-US" dirty="0"/>
              <a:t>\section{My Pronunciation Journey=H2 candidate}</a:t>
            </a:r>
          </a:p>
          <a:p>
            <a:pPr marL="0" indent="0">
              <a:buNone/>
            </a:pPr>
            <a:r>
              <a:rPr lang="en-US" dirty="0"/>
              <a:t>...</a:t>
            </a:r>
          </a:p>
          <a:p>
            <a:pPr marL="0" indent="0">
              <a:buNone/>
            </a:pPr>
            <a:r>
              <a:rPr lang="en-US" dirty="0"/>
              <a:t>\subsection{Text=H3 Candidate}</a:t>
            </a:r>
          </a:p>
          <a:p>
            <a:pPr marL="0" indent="0">
              <a:buNone/>
            </a:pPr>
            <a:r>
              <a:rPr lang="en-US" dirty="0"/>
              <a:t>\subsubsection{Text=H4 Candidate}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\end{document}</a:t>
            </a:r>
          </a:p>
          <a:p>
            <a:endParaRPr lang="en-US" dirty="0"/>
          </a:p>
        </p:txBody>
      </p:sp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1A68466D-D634-FFCC-9BAD-E66522699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39" y="1312863"/>
            <a:ext cx="4710142" cy="5151437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12442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7AC60-9A25-53ED-2817-6E1AE7815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LaTex</a:t>
            </a:r>
            <a:r>
              <a:rPr lang="en-US" dirty="0"/>
              <a:t> Compliers &amp; Packages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F423F-C4AF-822A-FB6C-3C294D547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0765"/>
            <a:ext cx="10907332" cy="454247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latin typeface="Aptos ExtraBold" panose="020B0004020202020204" pitchFamily="34" charset="0"/>
              </a:rPr>
              <a:t>Some Compilers</a:t>
            </a:r>
            <a:endParaRPr lang="en-US" b="1" dirty="0">
              <a:latin typeface="Aptos ExtraBold" panose="020B0004020202020204" pitchFamily="34" charset="0"/>
              <a:hlinkClick r:id="rId2"/>
            </a:endParaRPr>
          </a:p>
          <a:p>
            <a:pPr lvl="1"/>
            <a:r>
              <a:rPr lang="en-US" dirty="0">
                <a:hlinkClick r:id="rId2"/>
              </a:rPr>
              <a:t>MikTex.org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TeXLive</a:t>
            </a:r>
            <a:r>
              <a:rPr lang="en-US" dirty="0"/>
              <a:t> (Windows/Mac as “</a:t>
            </a:r>
            <a:r>
              <a:rPr lang="en-US" dirty="0" err="1"/>
              <a:t>MacTeX</a:t>
            </a:r>
            <a:r>
              <a:rPr lang="en-US" dirty="0"/>
              <a:t>”)</a:t>
            </a:r>
          </a:p>
          <a:p>
            <a:pPr lvl="2"/>
            <a:r>
              <a:rPr lang="en-US" dirty="0"/>
              <a:t>Standalone</a:t>
            </a:r>
          </a:p>
          <a:p>
            <a:pPr lvl="2"/>
            <a:r>
              <a:rPr lang="en-US" dirty="0"/>
              <a:t>Begin with “Light” or “Easy” install</a:t>
            </a:r>
          </a:p>
          <a:p>
            <a:pPr lvl="1"/>
            <a:r>
              <a:rPr lang="en-US" dirty="0">
                <a:hlinkClick r:id="rId4"/>
              </a:rPr>
              <a:t>Overleaf.com</a:t>
            </a:r>
            <a:r>
              <a:rPr lang="en-US" dirty="0"/>
              <a:t> (Online with account)</a:t>
            </a:r>
          </a:p>
          <a:p>
            <a:pPr lvl="2"/>
            <a:r>
              <a:rPr lang="en-US" dirty="0"/>
              <a:t>Based on </a:t>
            </a:r>
            <a:r>
              <a:rPr lang="en-US" b="1" dirty="0" err="1"/>
              <a:t>TeXLive</a:t>
            </a:r>
            <a:r>
              <a:rPr lang="en-US" dirty="0"/>
              <a:t>. Free version available, but with compiling limits</a:t>
            </a:r>
          </a:p>
          <a:p>
            <a:pPr lvl="2"/>
            <a:r>
              <a:rPr lang="en-US" dirty="0"/>
              <a:t>Excellent tutorials</a:t>
            </a:r>
          </a:p>
          <a:p>
            <a:pPr lvl="1"/>
            <a:r>
              <a:rPr lang="en-US" dirty="0"/>
              <a:t>Others...</a:t>
            </a:r>
          </a:p>
          <a:p>
            <a:pPr>
              <a:lnSpc>
                <a:spcPct val="100000"/>
              </a:lnSpc>
            </a:pPr>
            <a:r>
              <a:rPr lang="en-US" b="1" dirty="0">
                <a:latin typeface="Aptos ExtraBold" panose="020B0004020202020204" pitchFamily="34" charset="0"/>
              </a:rPr>
              <a:t>Package Repository</a:t>
            </a:r>
          </a:p>
          <a:p>
            <a:pPr lvl="1"/>
            <a:r>
              <a:rPr lang="en-US" dirty="0">
                <a:hlinkClick r:id="rId5"/>
              </a:rPr>
              <a:t>CTAN</a:t>
            </a:r>
            <a:r>
              <a:rPr lang="en-US" dirty="0"/>
              <a:t> (fonts and packages), Others...</a:t>
            </a:r>
          </a:p>
        </p:txBody>
      </p:sp>
    </p:spTree>
    <p:extLst>
      <p:ext uri="{BB962C8B-B14F-4D97-AF65-F5344CB8AC3E}">
        <p14:creationId xmlns:p14="http://schemas.microsoft.com/office/powerpoint/2010/main" val="2765073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8188C-24AA-EA4E-AD40-9A30D0EAE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179" y="281042"/>
            <a:ext cx="10515600" cy="1039757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Example: Tacoma Narrows Bridge</a:t>
            </a:r>
            <a:br>
              <a:rPr lang="en-US" dirty="0"/>
            </a:br>
            <a:r>
              <a:rPr lang="en-US" sz="3100" dirty="0">
                <a:solidFill>
                  <a:schemeClr val="tx1"/>
                </a:solidFill>
              </a:rPr>
              <a:t>Overleaf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2F9374-4660-F4AB-3A70-24C3EA4F1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851"/>
            <a:ext cx="3231523" cy="4204452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\section {}</a:t>
            </a:r>
            <a:r>
              <a:rPr lang="en-US" dirty="0"/>
              <a:t> = Main Topic</a:t>
            </a:r>
          </a:p>
          <a:p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textbf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{} </a:t>
            </a:r>
            <a:r>
              <a:rPr lang="en-US" dirty="0"/>
              <a:t>=</a:t>
            </a:r>
            <a:br>
              <a:rPr lang="en-US" dirty="0"/>
            </a:br>
            <a:r>
              <a:rPr lang="en-US" dirty="0"/>
              <a:t>bold face</a:t>
            </a:r>
          </a:p>
          <a:p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href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[URL]{}</a:t>
            </a:r>
            <a:br>
              <a:rPr lang="en-US" dirty="0"/>
            </a:br>
            <a:r>
              <a:rPr lang="en-US" dirty="0"/>
              <a:t>=link text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Content Placeholder 8" descr="Document about Tacoma Narrows Bridge collapse with LaTeX code on the left.">
            <a:extLst>
              <a:ext uri="{FF2B5EF4-FFF2-40B4-BE49-F238E27FC236}">
                <a16:creationId xmlns:a16="http://schemas.microsoft.com/office/drawing/2014/main" id="{06889BEB-CCAC-007A-41DF-56BFB640DFF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450" y="1559998"/>
            <a:ext cx="7735887" cy="37123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96132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6DE43-B3B5-DD29-1D3A-8260CE1A5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kinds of Packages?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98FA5-C550-CE88-F237-74337F5EB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2" y="1301884"/>
            <a:ext cx="4651330" cy="825337"/>
          </a:xfrm>
        </p:spPr>
        <p:txBody>
          <a:bodyPr/>
          <a:lstStyle/>
          <a:p>
            <a:r>
              <a:rPr lang="en-US" dirty="0"/>
              <a:t>Basic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9433C3-B408-C946-F93F-B88276882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2" y="2122738"/>
            <a:ext cx="4651330" cy="3878817"/>
          </a:xfrm>
        </p:spPr>
        <p:txBody>
          <a:bodyPr>
            <a:normAutofit fontScale="85000" lnSpcReduction="10000"/>
          </a:bodyPr>
          <a:lstStyle/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amsmath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 enables </a:t>
            </a:r>
            <a:r>
              <a:rPr lang="en-US" dirty="0" err="1"/>
              <a:t>LaTex</a:t>
            </a:r>
            <a:r>
              <a:rPr lang="en-US" dirty="0"/>
              <a:t> math</a:t>
            </a:r>
          </a:p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graphicsx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 embed images</a:t>
            </a:r>
          </a:p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hyperref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 </a:t>
            </a:r>
            <a:r>
              <a:rPr lang="en-US" dirty="0"/>
              <a:t>– add links</a:t>
            </a:r>
          </a:p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colorx</a:t>
            </a:r>
            <a:r>
              <a:rPr lang="en-US" dirty="0"/>
              <a:t> – color names</a:t>
            </a:r>
          </a:p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tcolorbox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 borders and shading</a:t>
            </a:r>
          </a:p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arev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 use Arev Sans font</a:t>
            </a:r>
          </a:p>
          <a:p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beamer </a:t>
            </a:r>
            <a:r>
              <a:rPr lang="en-US" dirty="0"/>
              <a:t>– </a:t>
            </a:r>
            <a:r>
              <a:rPr lang="en-US" dirty="0" err="1"/>
              <a:t>LaTex</a:t>
            </a:r>
            <a:r>
              <a:rPr lang="en-US" dirty="0"/>
              <a:t> slides</a:t>
            </a:r>
          </a:p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TikZ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 draw lines and shapes</a:t>
            </a:r>
          </a:p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Pgfplots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 create graphs from data</a:t>
            </a:r>
          </a:p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BibTex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 manage reference list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026415-B85D-3FDE-2EB6-23A83FFC3B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62885" y="1301884"/>
            <a:ext cx="5221816" cy="825337"/>
          </a:xfrm>
        </p:spPr>
        <p:txBody>
          <a:bodyPr/>
          <a:lstStyle/>
          <a:p>
            <a:r>
              <a:rPr lang="en-US" dirty="0"/>
              <a:t>Specialty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A4B4E2B-48ED-0F99-D645-82647E2C0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62885" y="2122738"/>
            <a:ext cx="5209290" cy="3853059"/>
          </a:xfrm>
        </p:spPr>
        <p:txBody>
          <a:bodyPr>
            <a:normAutofit/>
          </a:bodyPr>
          <a:lstStyle/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tipa</a:t>
            </a:r>
            <a:r>
              <a:rPr lang="en-US" sz="2000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 insert phonetic symbols</a:t>
            </a:r>
          </a:p>
          <a:p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forest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/>
              <a:t>– syntax and other trees</a:t>
            </a:r>
          </a:p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celtic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 Celtic knots</a:t>
            </a:r>
          </a:p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guitartabs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 for guitarists</a:t>
            </a:r>
          </a:p>
          <a:p>
            <a:r>
              <a:rPr lang="en-US" dirty="0">
                <a:hlinkClick r:id="rId2"/>
              </a:rPr>
              <a:t>CTAN Chemistry</a:t>
            </a:r>
            <a:endParaRPr lang="en-US" dirty="0"/>
          </a:p>
          <a:p>
            <a:r>
              <a:rPr lang="en-US" dirty="0">
                <a:hlinkClick r:id="rId3"/>
              </a:rPr>
              <a:t>CTAN Linguistics</a:t>
            </a:r>
            <a:endParaRPr lang="en-US" dirty="0"/>
          </a:p>
          <a:p>
            <a:r>
              <a:rPr lang="en-US" dirty="0">
                <a:hlinkClick r:id="rId4"/>
              </a:rPr>
              <a:t>CTAN Music</a:t>
            </a:r>
            <a:endParaRPr lang="en-US" dirty="0"/>
          </a:p>
          <a:p>
            <a:r>
              <a:rPr lang="en-US" dirty="0">
                <a:hlinkClick r:id="rId5"/>
              </a:rPr>
              <a:t>All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228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4EF875F-882D-D05A-184D-82D556466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of Packages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C44304-6610-AE97-43BE-C8FE07E76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packages widely used</a:t>
            </a:r>
          </a:p>
          <a:p>
            <a:pPr lvl="1"/>
            <a:r>
              <a:rPr lang="en-US" dirty="0"/>
              <a:t>But others very customized or used within niche disciplines</a:t>
            </a:r>
          </a:p>
          <a:p>
            <a:r>
              <a:rPr lang="en-US" dirty="0"/>
              <a:t>Experienced LaTeX authors can create macros, custom symbols and other variations</a:t>
            </a:r>
          </a:p>
          <a:p>
            <a:r>
              <a:rPr lang="en-US" dirty="0"/>
              <a:t>More diverse code base than HTML or Office XML</a:t>
            </a:r>
          </a:p>
        </p:txBody>
      </p:sp>
    </p:spTree>
    <p:extLst>
      <p:ext uri="{BB962C8B-B14F-4D97-AF65-F5344CB8AC3E}">
        <p14:creationId xmlns:p14="http://schemas.microsoft.com/office/powerpoint/2010/main" val="1391378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C2AA432-0CDF-D7A6-684D-F35D7437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Accessibility Improvements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11FEFA6-CD81-E63F-2AD0-BBC585E70F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49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4B04128-E5A3-BCB2-C203-DAA5C76B9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58874A8-EAA1-0132-C929-1BC7CDAD8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951"/>
            <a:ext cx="6443546" cy="4204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A. </a:t>
            </a:r>
            <a:r>
              <a:rPr lang="en-US" dirty="0" err="1"/>
              <a:t>TeX</a:t>
            </a:r>
            <a:r>
              <a:rPr lang="en-US" dirty="0"/>
              <a:t> Publication System</a:t>
            </a:r>
          </a:p>
          <a:p>
            <a:pPr lvl="1"/>
            <a:r>
              <a:rPr lang="en-US" dirty="0"/>
              <a:t>Core markup</a:t>
            </a:r>
          </a:p>
          <a:p>
            <a:pPr lvl="1"/>
            <a:r>
              <a:rPr lang="en-US" dirty="0"/>
              <a:t>Adding Packages + custom markup</a:t>
            </a:r>
          </a:p>
          <a:p>
            <a:pPr marL="0" indent="0">
              <a:buNone/>
            </a:pPr>
            <a:r>
              <a:rPr lang="en-US" dirty="0"/>
              <a:t>B. Accessibility Conversion Tips</a:t>
            </a:r>
          </a:p>
          <a:p>
            <a:pPr lvl="1"/>
            <a:r>
              <a:rPr lang="en-US" dirty="0"/>
              <a:t>Tagging and color</a:t>
            </a:r>
          </a:p>
          <a:p>
            <a:pPr marL="0" indent="0">
              <a:buNone/>
            </a:pPr>
            <a:r>
              <a:rPr lang="en-US" dirty="0"/>
              <a:t>C. </a:t>
            </a:r>
            <a:r>
              <a:rPr lang="en-US" dirty="0" err="1"/>
              <a:t>Pandoc</a:t>
            </a:r>
            <a:r>
              <a:rPr lang="en-US" dirty="0"/>
              <a:t> Export</a:t>
            </a:r>
          </a:p>
        </p:txBody>
      </p:sp>
      <p:pic>
        <p:nvPicPr>
          <p:cNvPr id="4" name="Picture Placeholder 3" descr="Typical STEM journal article with math equations. ">
            <a:extLst>
              <a:ext uri="{FF2B5EF4-FFF2-40B4-BE49-F238E27FC236}">
                <a16:creationId xmlns:a16="http://schemas.microsoft.com/office/drawing/2014/main" id="{FF56B6F4-5650-6420-43D6-867261AFE50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b="3152"/>
          <a:stretch>
            <a:fillRect/>
          </a:stretch>
        </p:blipFill>
        <p:spPr>
          <a:xfrm>
            <a:off x="7397568" y="1228647"/>
            <a:ext cx="4513793" cy="35775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4122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036B21-A8B5-B6CC-B30A-265888BFD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WCAG vs. PDF/UA-2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9581B8-0079-9707-CC95-465D63046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5844"/>
            <a:ext cx="10515600" cy="413348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hlinkClick r:id="rId2"/>
              </a:rPr>
              <a:t>WCAG 2.2</a:t>
            </a:r>
            <a:r>
              <a:rPr lang="en-US" b="1" dirty="0"/>
              <a:t> covers</a:t>
            </a:r>
          </a:p>
          <a:p>
            <a:pPr lvl="1"/>
            <a:r>
              <a:rPr lang="en-US" dirty="0"/>
              <a:t>Tagging, color use, keyboard functionality, ...</a:t>
            </a:r>
          </a:p>
          <a:p>
            <a:pPr lvl="1"/>
            <a:r>
              <a:rPr lang="en-US" dirty="0"/>
              <a:t>Mandated across governments, academia internationally</a:t>
            </a:r>
          </a:p>
          <a:p>
            <a:r>
              <a:rPr lang="en-US" b="1" dirty="0">
                <a:hlinkClick r:id="rId3"/>
              </a:rPr>
              <a:t>PDF/UA-2</a:t>
            </a:r>
            <a:endParaRPr lang="en-US" b="1" dirty="0"/>
          </a:p>
          <a:p>
            <a:pPr lvl="1"/>
            <a:r>
              <a:rPr lang="en-US" dirty="0"/>
              <a:t>Tagging only – headings, tables, lists, alt text,...</a:t>
            </a:r>
          </a:p>
          <a:p>
            <a:pPr lvl="2"/>
            <a:r>
              <a:rPr lang="en-US" dirty="0"/>
              <a:t>BUT MathML + Unicode included</a:t>
            </a:r>
          </a:p>
          <a:p>
            <a:pPr lvl="1"/>
            <a:r>
              <a:rPr lang="en-US" dirty="0"/>
              <a:t>No color guidelines</a:t>
            </a:r>
          </a:p>
          <a:p>
            <a:pPr lvl="1"/>
            <a:r>
              <a:rPr lang="en-US" dirty="0"/>
              <a:t>Conflicts with WCAG</a:t>
            </a:r>
          </a:p>
          <a:p>
            <a:r>
              <a:rPr lang="en-US" dirty="0"/>
              <a:t>Color in many charts and graphs</a:t>
            </a:r>
          </a:p>
        </p:txBody>
      </p:sp>
    </p:spTree>
    <p:extLst>
      <p:ext uri="{BB962C8B-B14F-4D97-AF65-F5344CB8AC3E}">
        <p14:creationId xmlns:p14="http://schemas.microsoft.com/office/powerpoint/2010/main" val="1315444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784CC-7E88-B0CD-5F1F-D2E0D078B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E5A14-475A-8881-708C-C8DACD438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list tools 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/itemize </a:t>
            </a:r>
            <a:r>
              <a:rPr lang="en-US" dirty="0"/>
              <a:t>and 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/enumerate </a:t>
            </a:r>
          </a:p>
          <a:p>
            <a:pPr lvl="1"/>
            <a:r>
              <a:rPr lang="en-US" dirty="0"/>
              <a:t>Decimal lists (e.g. 1.1.x)  are accessible</a:t>
            </a:r>
          </a:p>
          <a:p>
            <a:r>
              <a:rPr lang="en-US" dirty="0"/>
              <a:t>For links, add bolding and/or underlining</a:t>
            </a:r>
          </a:p>
          <a:p>
            <a:r>
              <a:rPr lang="en-US" dirty="0"/>
              <a:t>Math – Add low level headings for equations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/paragraph{Equation 1}</a:t>
            </a:r>
          </a:p>
          <a:p>
            <a:pPr lvl="1"/>
            <a:r>
              <a:rPr lang="en-US" dirty="0"/>
              <a:t>Autonumbering is OK too</a:t>
            </a:r>
          </a:p>
        </p:txBody>
      </p:sp>
    </p:spTree>
    <p:extLst>
      <p:ext uri="{BB962C8B-B14F-4D97-AF65-F5344CB8AC3E}">
        <p14:creationId xmlns:p14="http://schemas.microsoft.com/office/powerpoint/2010/main" val="1143698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E34C5E-492E-BFBB-DF21-9B4C07A36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244050-E032-C664-8084-206770B527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PDF/UA-2 vs. WCAG</a:t>
            </a:r>
          </a:p>
        </p:txBody>
      </p:sp>
    </p:spTree>
    <p:extLst>
      <p:ext uri="{BB962C8B-B14F-4D97-AF65-F5344CB8AC3E}">
        <p14:creationId xmlns:p14="http://schemas.microsoft.com/office/powerpoint/2010/main" val="3061694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16947C-ECE0-00C1-DD05-F5922E453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LaTeX Heading Levels (</a:t>
            </a:r>
            <a:r>
              <a:rPr lang="en-US" dirty="0">
                <a:hlinkClick r:id="rId2"/>
              </a:rPr>
              <a:t>Overleaf Sections</a:t>
            </a:r>
            <a:r>
              <a:rPr lang="en-US" dirty="0"/>
              <a:t>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046FA-AC57-5748-B924-BC7F9FE2E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887"/>
            <a:ext cx="10515600" cy="4161443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>
                <a:solidFill>
                  <a:schemeClr val="accent2"/>
                </a:solidFill>
                <a:latin typeface="Rockwell" panose="02060603020205020403" pitchFamily="18" charset="77"/>
              </a:rPr>
              <a:t>\title{} </a:t>
            </a:r>
            <a:r>
              <a:rPr lang="en-US" dirty="0"/>
              <a:t>and </a:t>
            </a:r>
            <a:r>
              <a:rPr lang="en-US" sz="3200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sz="3200" dirty="0" err="1">
                <a:solidFill>
                  <a:schemeClr val="accent2"/>
                </a:solidFill>
                <a:latin typeface="Rockwell" panose="02060603020205020403" pitchFamily="18" charset="77"/>
              </a:rPr>
              <a:t>maketitle</a:t>
            </a:r>
            <a:endParaRPr lang="en-US" sz="3200" dirty="0">
              <a:solidFill>
                <a:schemeClr val="accent2"/>
              </a:solidFill>
              <a:latin typeface="Rockwell" panose="02060603020205020403" pitchFamily="18" charset="77"/>
            </a:endParaRPr>
          </a:p>
          <a:p>
            <a:r>
              <a:rPr lang="en-US" dirty="0"/>
              <a:t>If doc is a </a:t>
            </a:r>
            <a:r>
              <a:rPr lang="en-US" sz="3200" dirty="0">
                <a:solidFill>
                  <a:schemeClr val="accent2"/>
                </a:solidFill>
                <a:latin typeface="Rockwell" panose="02060603020205020403" pitchFamily="18" charset="77"/>
              </a:rPr>
              <a:t>book</a:t>
            </a:r>
            <a:r>
              <a:rPr lang="en-US" dirty="0"/>
              <a:t>, then </a:t>
            </a:r>
            <a:r>
              <a:rPr lang="en-US" sz="3200" dirty="0">
                <a:solidFill>
                  <a:schemeClr val="accent2"/>
                </a:solidFill>
                <a:latin typeface="Rockwell" panose="02060603020205020403" pitchFamily="18" charset="77"/>
              </a:rPr>
              <a:t>\chapter{} </a:t>
            </a:r>
            <a:r>
              <a:rPr lang="en-US" sz="3200" dirty="0"/>
              <a:t>+ sections</a:t>
            </a:r>
            <a:endParaRPr lang="en-US" sz="3200" dirty="0">
              <a:solidFill>
                <a:schemeClr val="accent2"/>
              </a:solidFill>
              <a:latin typeface="Rockwell" panose="02060603020205020403" pitchFamily="18" charset="77"/>
            </a:endParaRPr>
          </a:p>
          <a:p>
            <a:r>
              <a:rPr lang="en-US" dirty="0"/>
              <a:t>If doc is an </a:t>
            </a:r>
            <a:r>
              <a:rPr lang="en-US" sz="3200" dirty="0">
                <a:solidFill>
                  <a:schemeClr val="accent2"/>
                </a:solidFill>
                <a:latin typeface="Rockwell" panose="02060603020205020403" pitchFamily="18" charset="77"/>
              </a:rPr>
              <a:t>article</a:t>
            </a:r>
            <a:r>
              <a:rPr lang="en-US" dirty="0"/>
              <a:t>, then 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\section{} </a:t>
            </a:r>
            <a:r>
              <a:rPr lang="en-US" dirty="0"/>
              <a:t>(1)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\subsection{} </a:t>
            </a:r>
            <a:r>
              <a:rPr lang="en-US" dirty="0"/>
              <a:t>(1.1)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\subsubsection{} </a:t>
            </a:r>
            <a:r>
              <a:rPr lang="en-US" dirty="0"/>
              <a:t>(1.1.1)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\paragraph{} </a:t>
            </a:r>
            <a:r>
              <a:rPr lang="en-US" dirty="0"/>
              <a:t>– treated as a heading, but below object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subaragraph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{}</a:t>
            </a:r>
          </a:p>
          <a:p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tableofcontents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- </a:t>
            </a:r>
            <a:r>
              <a:rPr lang="en-US" dirty="0"/>
              <a:t>creates a TOC</a:t>
            </a:r>
          </a:p>
          <a:p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usepackage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titlesec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} </a:t>
            </a:r>
            <a:r>
              <a:rPr lang="en-US" dirty="0"/>
              <a:t>– stylize and renumber headings</a:t>
            </a:r>
          </a:p>
          <a:p>
            <a:endParaRPr lang="en-US" dirty="0">
              <a:solidFill>
                <a:schemeClr val="accent2"/>
              </a:solidFill>
              <a:latin typeface="Rockwell" panose="02060603020205020403" pitchFamily="18" charset="77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852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E950F-1B5B-AB5C-4292-4B9E7489D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Tagged PDF Headings War?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590E8C-0658-12B5-EEAB-F416EC914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2" y="1674254"/>
            <a:ext cx="3384823" cy="1019641"/>
          </a:xfrm>
        </p:spPr>
        <p:txBody>
          <a:bodyPr/>
          <a:lstStyle/>
          <a:p>
            <a:r>
              <a:rPr lang="en-US" dirty="0"/>
              <a:t>WCAG (W3C) &amp; </a:t>
            </a:r>
            <a:br>
              <a:rPr lang="en-US" dirty="0"/>
            </a:br>
            <a:r>
              <a:rPr lang="en-US" dirty="0"/>
              <a:t>DSO Office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387B9C-BD07-79BC-7F14-BD82CDFF05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H1 = Title</a:t>
            </a:r>
          </a:p>
          <a:p>
            <a:r>
              <a:rPr lang="en-US" dirty="0"/>
              <a:t>H2 = Main Topic</a:t>
            </a:r>
          </a:p>
          <a:p>
            <a:r>
              <a:rPr lang="en-US" dirty="0"/>
              <a:t>H3...H6 = Sub Topics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3B113B-696C-69E2-52D5-EE81E23EC0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97967" y="1674254"/>
            <a:ext cx="3384823" cy="1019641"/>
          </a:xfrm>
        </p:spPr>
        <p:txBody>
          <a:bodyPr/>
          <a:lstStyle/>
          <a:p>
            <a:r>
              <a:rPr lang="en-US" dirty="0" err="1"/>
              <a:t>LaTex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16358F-0ED8-8916-9CEE-07BD7D829FE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maketitle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{}</a:t>
            </a:r>
          </a:p>
          <a:p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\section{}</a:t>
            </a:r>
          </a:p>
          <a:p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\subsection{}</a:t>
            </a:r>
          </a:p>
          <a:p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\subsubsection{}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9B3815-E556-54F6-3405-2036FE97FB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12529" y="1674254"/>
            <a:ext cx="3384823" cy="1019641"/>
          </a:xfrm>
        </p:spPr>
        <p:txBody>
          <a:bodyPr/>
          <a:lstStyle/>
          <a:p>
            <a:r>
              <a:rPr lang="en-US" dirty="0"/>
              <a:t>PDF/UA-2 &amp;</a:t>
            </a:r>
            <a:br>
              <a:rPr lang="en-US" dirty="0"/>
            </a:br>
            <a:r>
              <a:rPr lang="en-US" dirty="0"/>
              <a:t>Earlier Microsoft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4334585-A337-09D6-662F-1C1F62DD486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“Title” = Title</a:t>
            </a:r>
          </a:p>
          <a:p>
            <a:r>
              <a:rPr lang="en-US" dirty="0"/>
              <a:t>H1 = Main Topic</a:t>
            </a:r>
          </a:p>
          <a:p>
            <a:r>
              <a:rPr lang="en-US" dirty="0"/>
              <a:t>H2...H6 = Sub Topics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46576BDA-1387-376B-4EC8-7C42A2517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03831" y="4650060"/>
            <a:ext cx="2665927" cy="8105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A6B3A8-AF7C-7E6C-1FA5-112D802A0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92537" y="4817328"/>
            <a:ext cx="683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PDF</a:t>
            </a:r>
          </a:p>
        </p:txBody>
      </p:sp>
      <p:sp>
        <p:nvSpPr>
          <p:cNvPr id="3" name="Right Arrow 2" descr="Left arrow labeled HTML pointing to WCAG list.">
            <a:extLst>
              <a:ext uri="{FF2B5EF4-FFF2-40B4-BE49-F238E27FC236}">
                <a16:creationId xmlns:a16="http://schemas.microsoft.com/office/drawing/2014/main" id="{3A99182F-3D95-8B8D-9B0C-BA9EA532D5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flipH="1">
            <a:off x="2062976" y="4657494"/>
            <a:ext cx="2932770" cy="8105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B26B95-152F-4E2D-C8AB-B1D256A0A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352802" y="4835913"/>
            <a:ext cx="930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HTML</a:t>
            </a:r>
          </a:p>
        </p:txBody>
      </p:sp>
    </p:spTree>
    <p:extLst>
      <p:ext uri="{BB962C8B-B14F-4D97-AF65-F5344CB8AC3E}">
        <p14:creationId xmlns:p14="http://schemas.microsoft.com/office/powerpoint/2010/main" val="202178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82A087D-6D72-6D5E-E60B-AA8AF1B3D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Headings Recommendation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8BECCE1-6646-2C96-9BB6-37D191894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  <a:latin typeface="Aptos ExtraBold" panose="020B0004020202020204" pitchFamily="34" charset="0"/>
              </a:rPr>
              <a:t>Penn State</a:t>
            </a:r>
          </a:p>
          <a:p>
            <a:pPr lvl="1"/>
            <a:r>
              <a:rPr lang="en-US" dirty="0"/>
              <a:t>Use </a:t>
            </a:r>
            <a:r>
              <a:rPr lang="en-US" dirty="0">
                <a:hlinkClick r:id="rId2"/>
              </a:rPr>
              <a:t>WCAG per policy </a:t>
            </a:r>
            <a:r>
              <a:rPr lang="en-US" dirty="0"/>
              <a:t>and precedent</a:t>
            </a:r>
          </a:p>
          <a:p>
            <a:pPr lvl="2"/>
            <a:r>
              <a:rPr lang="en-US" dirty="0">
                <a:hlinkClick r:id="rId3"/>
              </a:rPr>
              <a:t>Pubcom</a:t>
            </a:r>
            <a:r>
              <a:rPr lang="en-US" dirty="0"/>
              <a:t> mentions screen reader support issues</a:t>
            </a:r>
          </a:p>
          <a:p>
            <a:pPr lvl="1"/>
            <a:r>
              <a:rPr lang="en-US" dirty="0"/>
              <a:t>Changing Heading Levels?</a:t>
            </a:r>
          </a:p>
          <a:p>
            <a:pPr lvl="2"/>
            <a:r>
              <a:rPr lang="en-US" dirty="0"/>
              <a:t>Adobe Acrobat Tag Tree (manually) or </a:t>
            </a:r>
          </a:p>
          <a:p>
            <a:pPr lvl="2"/>
            <a:r>
              <a:rPr lang="en-US" dirty="0" err="1"/>
              <a:t>Pandoc</a:t>
            </a:r>
            <a:r>
              <a:rPr lang="en-US" dirty="0"/>
              <a:t> to Word/HTML (automated)</a:t>
            </a:r>
          </a:p>
        </p:txBody>
      </p:sp>
    </p:spTree>
    <p:extLst>
      <p:ext uri="{BB962C8B-B14F-4D97-AF65-F5344CB8AC3E}">
        <p14:creationId xmlns:p14="http://schemas.microsoft.com/office/powerpoint/2010/main" val="35142604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2F428-B53F-E404-B5A1-A873C873A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Tables</a:t>
            </a:r>
          </a:p>
        </p:txBody>
      </p:sp>
    </p:spTree>
    <p:extLst>
      <p:ext uri="{BB962C8B-B14F-4D97-AF65-F5344CB8AC3E}">
        <p14:creationId xmlns:p14="http://schemas.microsoft.com/office/powerpoint/2010/main" val="29517454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2815B9-001B-7566-1395-2EE4BEC86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Bare Minimum for Tables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AFF4C8-585C-745B-A3D9-246F43769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54" y="1300766"/>
            <a:ext cx="11654307" cy="4200079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Do </a:t>
            </a:r>
            <a:r>
              <a:rPr lang="en-US" b="1" dirty="0">
                <a:solidFill>
                  <a:schemeClr val="accent5"/>
                </a:solidFill>
              </a:rPr>
              <a:t>NOT</a:t>
            </a:r>
            <a:r>
              <a:rPr lang="en-US" dirty="0"/>
              <a:t> merge cells.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Label all columns and rows (headers)</a:t>
            </a:r>
          </a:p>
          <a:p>
            <a:pPr marL="922338" lvl="1" indent="-230188"/>
            <a:r>
              <a:rPr lang="en-US" b="1" dirty="0"/>
              <a:t>No blank upper left cells. </a:t>
            </a:r>
            <a:r>
              <a:rPr lang="en-US" dirty="0"/>
              <a:t>Can throw off screen readers.</a:t>
            </a:r>
          </a:p>
          <a:p>
            <a:pPr marL="922338" lvl="1" indent="-230188"/>
            <a:r>
              <a:rPr lang="en-US" dirty="0"/>
              <a:t>“Item” or “Parameter” is a good default.</a:t>
            </a:r>
          </a:p>
          <a:p>
            <a:pPr marL="922338" lvl="1" indent="-230188"/>
            <a:r>
              <a:rPr lang="en-US" dirty="0"/>
              <a:t>Many screen readers can compensate if table meets </a:t>
            </a:r>
            <a:br>
              <a:rPr lang="en-US" dirty="0"/>
            </a:br>
            <a:r>
              <a:rPr lang="en-US" dirty="0"/>
              <a:t>conditions 1 and 2.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Add a 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\caption </a:t>
            </a:r>
            <a:r>
              <a:rPr lang="en-US" dirty="0"/>
              <a:t>or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\subsubsection </a:t>
            </a:r>
            <a:r>
              <a:rPr lang="en-US" dirty="0"/>
              <a:t>label for the table above the data.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Fix in Word or HTML as needed.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620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FE440-27D9-3C36-1AE5-B14E7512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LaTeX Packages (</a:t>
            </a:r>
            <a:r>
              <a:rPr lang="en-US" dirty="0">
                <a:hlinkClick r:id="rId2"/>
              </a:rPr>
              <a:t>Overleaf Tables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7A983-58FC-EC89-20E8-649B19036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0493"/>
            <a:ext cx="11353800" cy="490515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\tabular, 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tabularx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, 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longtable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, \array</a:t>
            </a:r>
            <a:r>
              <a:rPr lang="en-US" dirty="0"/>
              <a:t>, others?</a:t>
            </a:r>
          </a:p>
          <a:p>
            <a:pPr lvl="1"/>
            <a:r>
              <a:rPr lang="en-US" dirty="0"/>
              <a:t>Arrays in AMS LaTeX are modeled on tables.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usepackage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[table]{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xcolor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} </a:t>
            </a:r>
            <a:r>
              <a:rPr lang="en-US" dirty="0"/>
              <a:t>– so you can add colors to tables</a:t>
            </a:r>
          </a:p>
          <a:p>
            <a:r>
              <a:rPr lang="en-US" b="1" dirty="0"/>
              <a:t>Sample Markup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\begin{table}[h!] </a:t>
            </a:r>
            <a:r>
              <a:rPr lang="en-US" dirty="0"/>
              <a:t>– table div here for captions, data, etc.</a:t>
            </a:r>
            <a:endParaRPr lang="en-US" dirty="0">
              <a:solidFill>
                <a:schemeClr val="accent2"/>
              </a:solidFill>
              <a:latin typeface="Rockwell" panose="02060603020205020403" pitchFamily="18" charset="77"/>
            </a:endParaRP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\begin{tabular}{|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r|c|l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|}</a:t>
            </a:r>
            <a:r>
              <a:rPr lang="en-US" dirty="0"/>
              <a:t> – three cols, with vertical lines, right, center &amp; left aligned 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&amp; </a:t>
            </a:r>
            <a:r>
              <a:rPr lang="en-US" dirty="0"/>
              <a:t>- cell separator 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\\ </a:t>
            </a:r>
            <a:r>
              <a:rPr lang="en-US" dirty="0"/>
              <a:t>end line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hline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– visible horizontal line between rows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rowcolor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, 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columncolor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, 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cellcolor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as needed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10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8DD61-6211-A246-528D-0296C5905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Table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5380625-35E5-4534-950F-050A4A669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0951"/>
            <a:ext cx="7172459" cy="4204452"/>
          </a:xfrm>
        </p:spPr>
        <p:txBody>
          <a:bodyPr>
            <a:noAutofit/>
          </a:bodyPr>
          <a:lstStyle/>
          <a:p>
            <a:pPr marL="0" indent="0">
              <a:spcBef>
                <a:spcPts val="100"/>
              </a:spcBef>
              <a:buNone/>
            </a:pPr>
            <a:r>
              <a:rPr lang="en-US" sz="1700" dirty="0"/>
              <a:t>\begin{table}[h!]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700" dirty="0"/>
              <a:t>\caption{\</a:t>
            </a:r>
            <a:r>
              <a:rPr lang="en-US" sz="1700" dirty="0" err="1"/>
              <a:t>textbf</a:t>
            </a:r>
            <a:r>
              <a:rPr lang="en-US" sz="1700" dirty="0"/>
              <a:t>{Table to test captions and labels.}}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\begin{tabular}{ |</a:t>
            </a:r>
            <a:r>
              <a:rPr lang="en-US" sz="1700" b="1" dirty="0" err="1"/>
              <a:t>r|c|c</a:t>
            </a:r>
            <a:r>
              <a:rPr lang="en-US" sz="1700" b="1" dirty="0"/>
              <a:t>|}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\</a:t>
            </a:r>
            <a:r>
              <a:rPr lang="en-US" sz="1700" b="1" dirty="0" err="1"/>
              <a:t>hline</a:t>
            </a:r>
            <a:endParaRPr lang="en-US" sz="1700" b="1" dirty="0"/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\</a:t>
            </a:r>
            <a:r>
              <a:rPr lang="en-US" sz="1700" b="1" dirty="0" err="1"/>
              <a:t>rowcolor</a:t>
            </a:r>
            <a:r>
              <a:rPr lang="en-US" sz="1700" b="1" dirty="0"/>
              <a:t>[HTML]{DDEEFF}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\</a:t>
            </a:r>
            <a:r>
              <a:rPr lang="en-US" sz="1700" b="1" dirty="0" err="1"/>
              <a:t>textbf</a:t>
            </a:r>
            <a:r>
              <a:rPr lang="en-US" sz="1700" b="1" dirty="0"/>
              <a:t>{Bridge Name} &amp; \</a:t>
            </a:r>
            <a:r>
              <a:rPr lang="en-US" sz="1700" b="1" dirty="0" err="1"/>
              <a:t>textbf</a:t>
            </a:r>
            <a:r>
              <a:rPr lang="en-US" sz="1700" b="1" dirty="0"/>
              <a:t>{Year Opened} &amp; \</a:t>
            </a:r>
            <a:r>
              <a:rPr lang="en-US" sz="1700" b="1" dirty="0" err="1"/>
              <a:t>textbf</a:t>
            </a:r>
            <a:r>
              <a:rPr lang="en-US" sz="1700" b="1" dirty="0"/>
              <a:t>{Importance}\\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\</a:t>
            </a:r>
            <a:r>
              <a:rPr lang="en-US" sz="1700" b="1" dirty="0" err="1"/>
              <a:t>hline</a:t>
            </a:r>
            <a:endParaRPr lang="en-US" sz="1700" b="1" dirty="0"/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1915 </a:t>
            </a:r>
            <a:r>
              <a:rPr lang="en-US" sz="1700" b="1" dirty="0" err="1"/>
              <a:t>Çanakkale</a:t>
            </a:r>
            <a:r>
              <a:rPr lang="en-US" sz="1700" b="1" dirty="0"/>
              <a:t> Bridge &amp; 2022 &amp; Longest suspension bridge. \\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\</a:t>
            </a:r>
            <a:r>
              <a:rPr lang="en-US" sz="1700" b="1" dirty="0" err="1"/>
              <a:t>hline</a:t>
            </a:r>
            <a:endParaRPr lang="en-US" sz="1700" b="1" dirty="0"/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Golden Gate Bridge&amp; 1937 &amp; Most photographed?\\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\</a:t>
            </a:r>
            <a:r>
              <a:rPr lang="en-US" sz="1700" b="1" dirty="0" err="1"/>
              <a:t>hline</a:t>
            </a:r>
            <a:endParaRPr lang="en-US" sz="1700" b="1" dirty="0"/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 George </a:t>
            </a:r>
            <a:r>
              <a:rPr lang="en-US" sz="1700" b="1" dirty="0" err="1"/>
              <a:t>Wasghington</a:t>
            </a:r>
            <a:r>
              <a:rPr lang="en-US" sz="1700" b="1" dirty="0"/>
              <a:t> Bridge &amp; 1931 &amp; Busiest\\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\</a:t>
            </a:r>
            <a:r>
              <a:rPr lang="en-US" sz="1700" b="1" dirty="0" err="1"/>
              <a:t>hline</a:t>
            </a:r>
            <a:endParaRPr lang="en-US" sz="1700" b="1" dirty="0"/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Roebling's Delaware Aqueduct &amp; 1847/1995 &amp; Oldest in use.\\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 \</a:t>
            </a:r>
            <a:r>
              <a:rPr lang="en-US" sz="1700" b="1" dirty="0" err="1"/>
              <a:t>hline</a:t>
            </a:r>
            <a:endParaRPr lang="en-US" sz="1700" b="1" dirty="0"/>
          </a:p>
          <a:p>
            <a:pPr marL="0" indent="0">
              <a:spcBef>
                <a:spcPts val="100"/>
              </a:spcBef>
              <a:buNone/>
            </a:pPr>
            <a:r>
              <a:rPr lang="en-US" sz="1700" b="1" dirty="0"/>
              <a:t>\end{tabular}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700" dirty="0"/>
              <a:t>\end{table}</a:t>
            </a:r>
          </a:p>
        </p:txBody>
      </p:sp>
      <p:pic>
        <p:nvPicPr>
          <p:cNvPr id="9" name="Content Placeholder 5" descr="Example table listing three suspension bridges based on the code in the slide.">
            <a:extLst>
              <a:ext uri="{FF2B5EF4-FFF2-40B4-BE49-F238E27FC236}">
                <a16:creationId xmlns:a16="http://schemas.microsoft.com/office/drawing/2014/main" id="{F1C5B06B-F72C-8089-B88C-4B29528D9A0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03" y="243333"/>
            <a:ext cx="5773797" cy="130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61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7413104-0821-2C11-3869-9011F1907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 Summary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DD55AE1-28A1-2B27-2953-0E86916A6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Focus on </a:t>
            </a:r>
            <a:r>
              <a:rPr lang="en-US" b="1" dirty="0">
                <a:latin typeface="Aptos ExtraBold" panose="020B0004020202020204" pitchFamily="34" charset="0"/>
              </a:rPr>
              <a:t>course materials</a:t>
            </a:r>
            <a:r>
              <a:rPr lang="en-US" dirty="0"/>
              <a:t> first</a:t>
            </a:r>
          </a:p>
          <a:p>
            <a:r>
              <a:rPr lang="en-US" dirty="0"/>
              <a:t>Consider migrating to Word or HTML (via </a:t>
            </a:r>
            <a:r>
              <a:rPr lang="en-US" dirty="0" err="1"/>
              <a:t>Pandoc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Still easier to make an WCAG compliant PDF from Microsoft Office</a:t>
            </a:r>
          </a:p>
          <a:p>
            <a:r>
              <a:rPr lang="en-US" b="1" dirty="0">
                <a:latin typeface="Aptos ExtraBold" panose="020B0004020202020204" pitchFamily="34" charset="0"/>
              </a:rPr>
              <a:t>In LaTeX</a:t>
            </a:r>
          </a:p>
          <a:p>
            <a:pPr lvl="1"/>
            <a:r>
              <a:rPr lang="en-US" dirty="0"/>
              <a:t>Consider color, accessible links, simple tables, image alt text, long descriptions</a:t>
            </a:r>
          </a:p>
          <a:p>
            <a:r>
              <a:rPr lang="en-US" dirty="0"/>
              <a:t>Stick to the basics whenever possible</a:t>
            </a:r>
          </a:p>
          <a:p>
            <a:r>
              <a:rPr lang="en-US" dirty="0"/>
              <a:t>Provide </a:t>
            </a:r>
            <a:r>
              <a:rPr lang="en-US" b="1" dirty="0"/>
              <a:t>.</a:t>
            </a:r>
            <a:r>
              <a:rPr lang="en-US" b="1" dirty="0" err="1"/>
              <a:t>tex</a:t>
            </a:r>
            <a:r>
              <a:rPr lang="en-US" b="1" dirty="0"/>
              <a:t> </a:t>
            </a:r>
            <a:r>
              <a:rPr lang="en-US" dirty="0"/>
              <a:t>files to accessibility office upon request</a:t>
            </a:r>
          </a:p>
        </p:txBody>
      </p:sp>
    </p:spTree>
    <p:extLst>
      <p:ext uri="{BB962C8B-B14F-4D97-AF65-F5344CB8AC3E}">
        <p14:creationId xmlns:p14="http://schemas.microsoft.com/office/powerpoint/2010/main" val="2436847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28940-584A-91A1-21A4-47F968980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BFB9B-E2A0-87A4-3E35-80A67C36E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Bonus Word Table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9A233-0D18-1524-EEDD-BD790DB4B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</a:t>
            </a:r>
            <a:r>
              <a:rPr lang="en-US" dirty="0">
                <a:hlinkClick r:id="rId2"/>
              </a:rPr>
              <a:t>Word Table Styles</a:t>
            </a:r>
            <a:endParaRPr lang="en-US" dirty="0"/>
          </a:p>
          <a:p>
            <a:r>
              <a:rPr lang="en-US" dirty="0"/>
              <a:t>And </a:t>
            </a:r>
            <a:r>
              <a:rPr lang="en-US" dirty="0">
                <a:hlinkClick r:id="rId3"/>
              </a:rPr>
              <a:t>Convert Text to Tables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52293D-2336-C986-9CA3-3804AB02F5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Bridge	Year Opened	Crossing Location	Why it Matters	</a:t>
            </a:r>
          </a:p>
          <a:p>
            <a:pPr marL="0" indent="0">
              <a:buNone/>
            </a:pPr>
            <a:r>
              <a:rPr lang="en-US" dirty="0"/>
              <a:t>1915 </a:t>
            </a:r>
            <a:r>
              <a:rPr lang="en-US" dirty="0" err="1"/>
              <a:t>Çanakkale</a:t>
            </a:r>
            <a:r>
              <a:rPr lang="en-US" dirty="0"/>
              <a:t> Bridge	2022	Cross Dardanelles in Turkey	Longest suspension Bridge	</a:t>
            </a:r>
          </a:p>
          <a:p>
            <a:pPr marL="0" indent="0">
              <a:buNone/>
            </a:pPr>
            <a:r>
              <a:rPr lang="en-US" dirty="0"/>
              <a:t>Golden Gate Bridge	1937	Crosses "Golden Gate" opening in San Francisco Bay	"Golden Gate" passage in San Francisco Bay	Most photographed?</a:t>
            </a:r>
          </a:p>
          <a:p>
            <a:pPr marL="0" indent="0">
              <a:buNone/>
            </a:pPr>
            <a:r>
              <a:rPr lang="en-US" dirty="0"/>
              <a:t>George Washington Bridge	1931	Crosses Hudson River to Manhattan	Busiest suspension bridge	</a:t>
            </a:r>
          </a:p>
          <a:p>
            <a:pPr marL="0" indent="0">
              <a:buNone/>
            </a:pPr>
            <a:r>
              <a:rPr lang="en-US" dirty="0"/>
              <a:t>Roebling's Delaware Aqueduct	1847, renovated in 1995	Crosses Delaware &amp; Hudson River	Oldest U.S. suspension bridge still in use	 </a:t>
            </a:r>
          </a:p>
        </p:txBody>
      </p:sp>
    </p:spTree>
    <p:extLst>
      <p:ext uri="{BB962C8B-B14F-4D97-AF65-F5344CB8AC3E}">
        <p14:creationId xmlns:p14="http://schemas.microsoft.com/office/powerpoint/2010/main" val="706681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B805E0-45C0-22F3-BCF6-EA221BDFA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Alt Text...in LaTeX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E41E2E-0C29-8F68-CC00-C987A5AC18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graphicsx</a:t>
            </a:r>
            <a:r>
              <a:rPr lang="en-US" dirty="0"/>
              <a:t>  Required</a:t>
            </a:r>
          </a:p>
        </p:txBody>
      </p:sp>
    </p:spTree>
    <p:extLst>
      <p:ext uri="{BB962C8B-B14F-4D97-AF65-F5344CB8AC3E}">
        <p14:creationId xmlns:p14="http://schemas.microsoft.com/office/powerpoint/2010/main" val="1039542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B0E28C-928B-99C8-0437-BAEE88A3F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graphicsx</a:t>
            </a:r>
            <a:r>
              <a:rPr lang="en-US" dirty="0"/>
              <a:t> Package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32F2D-12FE-6CA9-A0F1-102F01FE5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/>
                </a:solidFill>
              </a:rPr>
              <a:t>DON’T</a:t>
            </a:r>
            <a:r>
              <a:rPr lang="en-US" dirty="0"/>
              <a:t> set a directory if possible</a:t>
            </a:r>
          </a:p>
          <a:p>
            <a:pPr lvl="1"/>
            <a:r>
              <a:rPr lang="en-US" dirty="0"/>
              <a:t>Images should be in same folder as .</a:t>
            </a:r>
            <a:r>
              <a:rPr lang="en-US" dirty="0" err="1"/>
              <a:t>tex</a:t>
            </a:r>
            <a:r>
              <a:rPr lang="en-US" dirty="0"/>
              <a:t> file for </a:t>
            </a:r>
            <a:r>
              <a:rPr lang="en-US" dirty="0" err="1"/>
              <a:t>Pandoc</a:t>
            </a:r>
            <a:endParaRPr lang="en-US" dirty="0"/>
          </a:p>
          <a:p>
            <a:r>
              <a:rPr lang="en-US" dirty="0"/>
              <a:t>Can add ALT text and make size adjustments.</a:t>
            </a:r>
          </a:p>
          <a:p>
            <a:r>
              <a:rPr lang="en-US" dirty="0"/>
              <a:t>About </a:t>
            </a:r>
            <a:r>
              <a:rPr lang="en-US" dirty="0" err="1">
                <a:latin typeface="Rockwell" panose="02060603020205020403" pitchFamily="18" charset="77"/>
                <a:hlinkClick r:id="rId2"/>
              </a:rPr>
              <a:t>graphicsx</a:t>
            </a:r>
            <a:endParaRPr lang="en-US" dirty="0">
              <a:latin typeface="Rockwell" panose="020606030202050204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65795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00813-6FDE-A0B5-6247-1AF5F044F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ALT Text (for </a:t>
            </a:r>
            <a:r>
              <a:rPr lang="en-US" dirty="0" err="1"/>
              <a:t>Pandoc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DC60A-27F7-D776-A18B-786AD0BA1EC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198" y="1282545"/>
            <a:ext cx="6090636" cy="5015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\</a:t>
            </a:r>
            <a:r>
              <a:rPr lang="en-US" dirty="0" err="1">
                <a:solidFill>
                  <a:schemeClr val="accent2"/>
                </a:solidFill>
              </a:rPr>
              <a:t>includegraphics</a:t>
            </a:r>
            <a:r>
              <a:rPr lang="en-US" dirty="0">
                <a:solidFill>
                  <a:schemeClr val="accent2"/>
                </a:solidFill>
              </a:rPr>
              <a:t>[</a:t>
            </a:r>
            <a:r>
              <a:rPr lang="en-US" dirty="0">
                <a:solidFill>
                  <a:schemeClr val="accent2"/>
                </a:solidFill>
                <a:latin typeface="Aptos ExtraBold" panose="020B0004020202020204" pitchFamily="34" charset="0"/>
              </a:rPr>
              <a:t>alt={yellow buoy with rounded bottom on open water</a:t>
            </a:r>
            <a:r>
              <a:rPr lang="en-US" dirty="0">
                <a:solidFill>
                  <a:schemeClr val="accent2"/>
                </a:solidFill>
              </a:rPr>
              <a:t>}]{NOAA-buoy}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\\  {</a:t>
            </a:r>
            <a:r>
              <a:rPr lang="en-US" dirty="0">
                <a:solidFill>
                  <a:schemeClr val="accent2"/>
                </a:solidFill>
                <a:latin typeface="Aptos ExtraBold" panose="020B0004020202020204" pitchFamily="34" charset="0"/>
              </a:rPr>
              <a:t>\small \</a:t>
            </a:r>
            <a:r>
              <a:rPr lang="en-US" dirty="0" err="1">
                <a:solidFill>
                  <a:schemeClr val="accent2"/>
                </a:solidFill>
                <a:latin typeface="Aptos ExtraBold" panose="020B0004020202020204" pitchFamily="34" charset="0"/>
              </a:rPr>
              <a:t>textbf</a:t>
            </a:r>
            <a:r>
              <a:rPr lang="en-US" dirty="0">
                <a:solidFill>
                  <a:schemeClr val="accent2"/>
                </a:solidFill>
              </a:rPr>
              <a:t>{The yellow device floating in open water is a &lt;buoy&gt;. 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\\Image courtesy of NOAA.}}</a:t>
            </a:r>
          </a:p>
          <a:p>
            <a:endParaRPr lang="en-US" dirty="0"/>
          </a:p>
        </p:txBody>
      </p:sp>
      <p:pic>
        <p:nvPicPr>
          <p:cNvPr id="5" name="Content Placeholder 5" descr="A photo of yellow buoy in the water followed by additional text.">
            <a:extLst>
              <a:ext uri="{FF2B5EF4-FFF2-40B4-BE49-F238E27FC236}">
                <a16:creationId xmlns:a16="http://schemas.microsoft.com/office/drawing/2014/main" id="{E08D7FEF-F2CD-C63C-D573-3B15DF530890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" r="7384"/>
          <a:stretch>
            <a:fillRect/>
          </a:stretch>
        </p:blipFill>
        <p:spPr>
          <a:xfrm>
            <a:off x="7250805" y="1349034"/>
            <a:ext cx="4739408" cy="4009703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06229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D6AA221-368D-B1C0-498F-CB441DFF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Diagrams and</a:t>
            </a:r>
            <a:br>
              <a:rPr lang="en-US" dirty="0"/>
            </a:br>
            <a:r>
              <a:rPr lang="en-US" dirty="0"/>
              <a:t>Long Descriptions</a:t>
            </a:r>
          </a:p>
        </p:txBody>
      </p:sp>
    </p:spTree>
    <p:extLst>
      <p:ext uri="{BB962C8B-B14F-4D97-AF65-F5344CB8AC3E}">
        <p14:creationId xmlns:p14="http://schemas.microsoft.com/office/powerpoint/2010/main" val="9380596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FEFFEC-4529-41A6-91BC-7D5F0714E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Bare Minimum for Charts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60475C-E663-7D05-D0EC-65B09E0B4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“long descriptions” in </a:t>
            </a:r>
            <a:r>
              <a:rPr lang="en-US" b="1" dirty="0"/>
              <a:t>.</a:t>
            </a:r>
            <a:r>
              <a:rPr lang="en-US" b="1" dirty="0" err="1"/>
              <a:t>tex</a:t>
            </a:r>
            <a:r>
              <a:rPr lang="en-US" dirty="0"/>
              <a:t> file.</a:t>
            </a:r>
          </a:p>
          <a:p>
            <a:pPr lvl="1"/>
            <a:r>
              <a:rPr lang="en-US" dirty="0"/>
              <a:t>Can be explanations in the caption or in the text that are seen by everyone</a:t>
            </a:r>
          </a:p>
          <a:p>
            <a:r>
              <a:rPr lang="en-US" dirty="0"/>
              <a:t>Make visible to the sighted.</a:t>
            </a:r>
          </a:p>
          <a:p>
            <a:pPr lvl="1"/>
            <a:r>
              <a:rPr lang="en-US" dirty="0"/>
              <a:t>Not everyone understands diagrams the same way</a:t>
            </a:r>
          </a:p>
          <a:p>
            <a:r>
              <a:rPr lang="en-US" dirty="0"/>
              <a:t>Use accessible colors in charts</a:t>
            </a:r>
          </a:p>
          <a:p>
            <a:pPr lvl="1"/>
            <a:r>
              <a:rPr lang="en-US" dirty="0"/>
              <a:t>Sufficient contrast and usable in black and white</a:t>
            </a:r>
          </a:p>
        </p:txBody>
      </p:sp>
    </p:spTree>
    <p:extLst>
      <p:ext uri="{BB962C8B-B14F-4D97-AF65-F5344CB8AC3E}">
        <p14:creationId xmlns:p14="http://schemas.microsoft.com/office/powerpoint/2010/main" val="14889982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BA34C-1E15-B17E-B990-E1D1764B9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Description Parts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7B220-7363-E6C7-D635-497A40F7A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 of image</a:t>
            </a:r>
          </a:p>
          <a:p>
            <a:pPr lvl="1"/>
            <a:r>
              <a:rPr lang="en-US" dirty="0"/>
              <a:t>Line chart, tree diagram, circuit diagram, bar chart, molecule...</a:t>
            </a:r>
          </a:p>
          <a:p>
            <a:r>
              <a:rPr lang="en-US" dirty="0"/>
              <a:t>Key components</a:t>
            </a:r>
          </a:p>
          <a:p>
            <a:pPr lvl="1"/>
            <a:r>
              <a:rPr lang="en-US" dirty="0"/>
              <a:t>Can skip other parts</a:t>
            </a:r>
          </a:p>
          <a:p>
            <a:r>
              <a:rPr lang="en-US" dirty="0"/>
              <a:t>Ensure that embedded text is identified</a:t>
            </a:r>
          </a:p>
          <a:p>
            <a:pPr lvl="1"/>
            <a:r>
              <a:rPr lang="en-US" dirty="0"/>
              <a:t>Chart titles, annotations, keys, scales</a:t>
            </a:r>
          </a:p>
        </p:txBody>
      </p:sp>
    </p:spTree>
    <p:extLst>
      <p:ext uri="{BB962C8B-B14F-4D97-AF65-F5344CB8AC3E}">
        <p14:creationId xmlns:p14="http://schemas.microsoft.com/office/powerpoint/2010/main" val="33745626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3300031-0F73-39E7-FACC-1D512450F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Tree Diagram</a:t>
            </a:r>
            <a:br>
              <a:rPr lang="en-US" dirty="0"/>
            </a:br>
            <a:r>
              <a:rPr lang="en-US" sz="3100" dirty="0">
                <a:solidFill>
                  <a:schemeClr val="tx1"/>
                </a:solidFill>
              </a:rPr>
              <a:t>With Long Description Below</a:t>
            </a:r>
          </a:p>
        </p:txBody>
      </p:sp>
      <p:pic>
        <p:nvPicPr>
          <p:cNvPr id="11" name="Content Placeholder 10" descr="Diagram of a factorial tree illustrating factorization of number 42, branching into 7 and 6, with 6 further branching into 3 and 2.  A gray box with an explanation is below.">
            <a:extLst>
              <a:ext uri="{FF2B5EF4-FFF2-40B4-BE49-F238E27FC236}">
                <a16:creationId xmlns:a16="http://schemas.microsoft.com/office/drawing/2014/main" id="{275FADCD-5154-1C8B-020E-4A04DACFA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54" y="1423170"/>
            <a:ext cx="6101338" cy="32389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AB17FE6-0D30-4214-02AE-7ADF63A028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964483" y="262875"/>
            <a:ext cx="5085945" cy="5378072"/>
          </a:xfrm>
        </p:spPr>
        <p:txBody>
          <a:bodyPr/>
          <a:lstStyle/>
          <a:p>
            <a:r>
              <a:rPr lang="en-US" dirty="0"/>
              <a:t>Uses the 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forest</a:t>
            </a:r>
            <a:r>
              <a:rPr lang="en-US" dirty="0"/>
              <a:t> package</a:t>
            </a:r>
          </a:p>
          <a:p>
            <a:pPr lvl="1"/>
            <a:r>
              <a:rPr lang="en-US" dirty="0"/>
              <a:t>No alt text available</a:t>
            </a:r>
          </a:p>
          <a:p>
            <a:pPr lvl="1"/>
            <a:r>
              <a:rPr lang="en-US" dirty="0"/>
              <a:t>But underlying text may be read out on a screen reader</a:t>
            </a:r>
          </a:p>
          <a:p>
            <a:r>
              <a:rPr lang="en-US" dirty="0"/>
              <a:t>Code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\begin{forest}
[42 [7][6 [3][2]]]
\end{forest}</a:t>
            </a:r>
          </a:p>
        </p:txBody>
      </p:sp>
    </p:spTree>
    <p:extLst>
      <p:ext uri="{BB962C8B-B14F-4D97-AF65-F5344CB8AC3E}">
        <p14:creationId xmlns:p14="http://schemas.microsoft.com/office/powerpoint/2010/main" val="40745811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63E3E-50F7-27A1-A725-833EC48D5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90971F1-6654-2969-3902-97DA35785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WCAG Compliant</a:t>
            </a:r>
            <a:br>
              <a:rPr lang="en-US" dirty="0"/>
            </a:br>
            <a:r>
              <a:rPr lang="en-US" sz="3100" dirty="0">
                <a:solidFill>
                  <a:schemeClr val="tx1"/>
                </a:solidFill>
              </a:rPr>
              <a:t>Keep Long Description Below</a:t>
            </a:r>
          </a:p>
        </p:txBody>
      </p:sp>
      <p:pic>
        <p:nvPicPr>
          <p:cNvPr id="11" name="Content Placeholder 10" descr="Diagram of a factorial tree illustrating factorization of number 42, branching into 7 and 6, with 6 further branching into 3 and 2.  A gray box with an explanation is below.">
            <a:extLst>
              <a:ext uri="{FF2B5EF4-FFF2-40B4-BE49-F238E27FC236}">
                <a16:creationId xmlns:a16="http://schemas.microsoft.com/office/drawing/2014/main" id="{6468F934-DB85-488B-4EF2-B5A7ED8E5B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03" y="1824614"/>
            <a:ext cx="6101338" cy="32389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EE2E42-03A0-2D2F-5110-D0E98772311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020239" y="363236"/>
            <a:ext cx="5085945" cy="5378072"/>
          </a:xfrm>
        </p:spPr>
        <p:txBody>
          <a:bodyPr>
            <a:normAutofit/>
          </a:bodyPr>
          <a:lstStyle/>
          <a:p>
            <a:r>
              <a:rPr lang="en-US" dirty="0"/>
              <a:t>Compile 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forest </a:t>
            </a:r>
            <a:r>
              <a:rPr lang="en-US" dirty="0"/>
              <a:t>code in separate doc</a:t>
            </a:r>
          </a:p>
          <a:p>
            <a:r>
              <a:rPr lang="en-US" dirty="0"/>
              <a:t>Extract image</a:t>
            </a:r>
          </a:p>
          <a:p>
            <a:pPr lvl="1"/>
            <a:r>
              <a:rPr lang="en-US" dirty="0"/>
              <a:t>Simple screen cap</a:t>
            </a:r>
          </a:p>
          <a:p>
            <a:pPr lvl="1"/>
            <a:r>
              <a:rPr lang="en-US" dirty="0"/>
              <a:t>SVG or EPS if possible</a:t>
            </a:r>
          </a:p>
          <a:p>
            <a:r>
              <a:rPr lang="en-US" dirty="0"/>
              <a:t>Embed with 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graphicsx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package with ALT attribute.</a:t>
            </a:r>
          </a:p>
          <a:p>
            <a:r>
              <a:rPr lang="en-US" b="1" dirty="0"/>
              <a:t>Keep long description</a:t>
            </a:r>
          </a:p>
        </p:txBody>
      </p:sp>
    </p:spTree>
    <p:extLst>
      <p:ext uri="{BB962C8B-B14F-4D97-AF65-F5344CB8AC3E}">
        <p14:creationId xmlns:p14="http://schemas.microsoft.com/office/powerpoint/2010/main" val="15912707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9B0E36-5142-7674-41B5-93DA35070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LaTeX Packages for Images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AC594A-E859-433B-483B-3B2DA035A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General</a:t>
            </a:r>
          </a:p>
          <a:p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graphicsx</a:t>
            </a:r>
            <a:endParaRPr lang="en-US" dirty="0">
              <a:solidFill>
                <a:schemeClr val="accent2"/>
              </a:solidFill>
              <a:latin typeface="Rockwell" panose="02060603020205020403" pitchFamily="18" charset="77"/>
            </a:endParaRPr>
          </a:p>
          <a:p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colorx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</a:p>
          <a:p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tickz</a:t>
            </a:r>
            <a:r>
              <a:rPr lang="en-US" dirty="0"/>
              <a:t> (mother ship)</a:t>
            </a:r>
          </a:p>
          <a:p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Pgfplots</a:t>
            </a:r>
            <a:endParaRPr lang="en-US" dirty="0">
              <a:solidFill>
                <a:schemeClr val="accent2"/>
              </a:solidFill>
              <a:latin typeface="Rockwell" panose="02060603020205020403" pitchFamily="18" charset="77"/>
            </a:endParaRP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FDFC83-8E44-DC71-738D-C6A3B83CDD1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Specific</a:t>
            </a:r>
          </a:p>
          <a:p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forest </a:t>
            </a:r>
            <a:r>
              <a:rPr lang="en-US" dirty="0"/>
              <a:t>(tree diagrams)</a:t>
            </a:r>
          </a:p>
          <a:p>
            <a:r>
              <a:rPr lang="en-US" dirty="0">
                <a:hlinkClick r:id="rId2"/>
              </a:rPr>
              <a:t>CTAN Chemistry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780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4817D-3B15-D8F7-8747-4254D54E5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Word/HTML vs. PDF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CDD08-D5D5-445B-375A-34BFC81C6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 editing capabilities</a:t>
            </a:r>
          </a:p>
          <a:p>
            <a:r>
              <a:rPr lang="en-US" dirty="0"/>
              <a:t>Standardized toolset</a:t>
            </a:r>
          </a:p>
          <a:p>
            <a:r>
              <a:rPr lang="en-US" dirty="0"/>
              <a:t>Could become a </a:t>
            </a:r>
            <a:r>
              <a:rPr lang="en-US" dirty="0" err="1"/>
              <a:t>TeX</a:t>
            </a:r>
            <a:r>
              <a:rPr lang="en-US" dirty="0"/>
              <a:t> file later on with </a:t>
            </a:r>
            <a:r>
              <a:rPr lang="en-US" dirty="0" err="1"/>
              <a:t>Pandoc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BB6199-CF2B-6957-D41A-04686FBBC2A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9811" y="999798"/>
            <a:ext cx="5085945" cy="1913655"/>
          </a:xfrm>
        </p:spPr>
        <p:txBody>
          <a:bodyPr/>
          <a:lstStyle/>
          <a:p>
            <a:r>
              <a:rPr lang="en-US" dirty="0"/>
              <a:t>Can you fix </a:t>
            </a:r>
            <a:r>
              <a:rPr lang="en-US" b="1" dirty="0">
                <a:solidFill>
                  <a:schemeClr val="accent5"/>
                </a:solidFill>
              </a:rPr>
              <a:t>typos?</a:t>
            </a:r>
          </a:p>
        </p:txBody>
      </p:sp>
      <p:pic>
        <p:nvPicPr>
          <p:cNvPr id="8" name="Picture 7" descr="Image with message Can you fix typos with the word typos in low contrast text.">
            <a:extLst>
              <a:ext uri="{FF2B5EF4-FFF2-40B4-BE49-F238E27FC236}">
                <a16:creationId xmlns:a16="http://schemas.microsoft.com/office/drawing/2014/main" id="{F1077CF8-9B96-AF74-DA20-CABC77567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921" y="2651260"/>
            <a:ext cx="47371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7039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C66BF4-290B-8DF9-769E-7E8E94A36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91F6BA-0731-F149-57BF-EDA2831963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861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36AAA3-2083-F731-D4DC-5B3E0EF29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Limited Color Palette</a:t>
            </a:r>
            <a:br>
              <a:rPr lang="en-US" dirty="0"/>
            </a:br>
            <a:r>
              <a:rPr lang="en-US" sz="3100" dirty="0">
                <a:solidFill>
                  <a:schemeClr val="tx1"/>
                </a:solidFill>
              </a:rPr>
              <a:t>Default too limited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587E3C-F550-DBE9-D476-AF52B2F55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489"/>
            <a:ext cx="10515600" cy="4101093"/>
          </a:xfrm>
        </p:spPr>
        <p:txBody>
          <a:bodyPr>
            <a:normAutofit/>
          </a:bodyPr>
          <a:lstStyle/>
          <a:p>
            <a:r>
              <a:rPr lang="en-US" b="1" dirty="0">
                <a:latin typeface="Aptos ExtraBold" panose="020B0004020202020204" pitchFamily="34" charset="0"/>
              </a:rPr>
              <a:t>Default</a:t>
            </a:r>
          </a:p>
          <a:p>
            <a:pPr lvl="1"/>
            <a:r>
              <a:rPr lang="en-US" dirty="0"/>
              <a:t>Red, *blue, green, yellow, cyan, magenta, *black,</a:t>
            </a:r>
          </a:p>
          <a:p>
            <a:pPr lvl="1"/>
            <a:r>
              <a:rPr lang="en-US" b="1" dirty="0"/>
              <a:t>Only *colors </a:t>
            </a:r>
            <a:r>
              <a:rPr lang="en-US" dirty="0"/>
              <a:t>pass contrast guidelines with white</a:t>
            </a:r>
          </a:p>
          <a:p>
            <a:r>
              <a:rPr lang="en-US" dirty="0"/>
              <a:t>Can add to list of colors</a:t>
            </a:r>
          </a:p>
        </p:txBody>
      </p:sp>
    </p:spTree>
    <p:extLst>
      <p:ext uri="{BB962C8B-B14F-4D97-AF65-F5344CB8AC3E}">
        <p14:creationId xmlns:p14="http://schemas.microsoft.com/office/powerpoint/2010/main" val="40886851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ADADE-F416-CBCB-5ECD-2E7D6313F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xcolor</a:t>
            </a:r>
            <a:r>
              <a:rPr lang="en-US" dirty="0"/>
              <a:t> Package Option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A0DEC-AC28-85DD-5D54-2E91B511F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usepackage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[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svgnames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]{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xcolor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} </a:t>
            </a:r>
          </a:p>
          <a:p>
            <a:pPr lvl="1"/>
            <a:r>
              <a:rPr lang="en-US" dirty="0">
                <a:hlinkClick r:id="rId2"/>
              </a:rPr>
              <a:t>Expanded Color Names</a:t>
            </a:r>
            <a:endParaRPr lang="en-US" dirty="0"/>
          </a:p>
          <a:p>
            <a:pPr lvl="1"/>
            <a:r>
              <a:rPr lang="en-US" dirty="0"/>
              <a:t>Includes “Alice Blue”  and “Navy”</a:t>
            </a:r>
          </a:p>
          <a:p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usepackage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[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dvipsnames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]{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xcolor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}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definecolor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crimsonX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}{HTML}{CC0000}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definecolor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navyX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}{HTML}{000099}</a:t>
            </a:r>
          </a:p>
          <a:p>
            <a:pPr lvl="1"/>
            <a:r>
              <a:rPr lang="en-US" dirty="0"/>
              <a:t>Can define via RGB or CYMK as needed</a:t>
            </a:r>
          </a:p>
          <a:p>
            <a:r>
              <a:rPr lang="en-US" dirty="0">
                <a:hlinkClick r:id="rId3"/>
              </a:rPr>
              <a:t>Full </a:t>
            </a:r>
            <a:r>
              <a:rPr lang="en-US" dirty="0">
                <a:latin typeface="Rockwell" panose="02060603020205020403" pitchFamily="18" charset="77"/>
                <a:hlinkClick r:id="rId3"/>
              </a:rPr>
              <a:t>xcolor</a:t>
            </a:r>
            <a:r>
              <a:rPr lang="en-US" dirty="0">
                <a:hlinkClick r:id="rId3"/>
              </a:rPr>
              <a:t> documentation </a:t>
            </a:r>
            <a:r>
              <a:rPr lang="en-US" dirty="0"/>
              <a:t>(PDF)</a:t>
            </a:r>
          </a:p>
          <a:p>
            <a:pPr lvl="1"/>
            <a:r>
              <a:rPr lang="en-US" dirty="0"/>
              <a:t>Documents custom color mixes. See also </a:t>
            </a:r>
            <a:r>
              <a:rPr lang="en-US" dirty="0">
                <a:hlinkClick r:id="rId4"/>
              </a:rPr>
              <a:t>Overleaf Color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9563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9D8CD-8D16-7794-8CB0-51E5215C6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633" y="402704"/>
            <a:ext cx="10515600" cy="75381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Tikz</a:t>
            </a:r>
            <a:r>
              <a:rPr lang="en-US" dirty="0"/>
              <a:t> Bar Graph (</a:t>
            </a:r>
            <a:r>
              <a:rPr lang="en-US" dirty="0">
                <a:hlinkClick r:id="rId2"/>
              </a:rPr>
              <a:t>Overleaf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EA9CD-9C4B-B1A9-7358-19CADCA2878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75781" y="1282545"/>
            <a:ext cx="5616141" cy="4471988"/>
          </a:xfrm>
        </p:spPr>
        <p:txBody>
          <a:bodyPr>
            <a:normAutofit fontScale="47500" lnSpcReduction="20000"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\begin{</a:t>
            </a:r>
            <a:r>
              <a:rPr lang="en-US" b="0" dirty="0" err="1"/>
              <a:t>tikzpicture</a:t>
            </a:r>
            <a:r>
              <a:rPr lang="en-US" b="0" dirty="0"/>
              <a:t>}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\begin{axis}[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	x tick label style={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		/</a:t>
            </a:r>
            <a:r>
              <a:rPr lang="en-US" b="0" dirty="0" err="1"/>
              <a:t>pgf</a:t>
            </a:r>
            <a:r>
              <a:rPr lang="en-US" b="0" dirty="0"/>
              <a:t>/number format/1000 </a:t>
            </a:r>
            <a:r>
              <a:rPr lang="en-US" b="0" dirty="0" err="1"/>
              <a:t>sep</a:t>
            </a:r>
            <a:r>
              <a:rPr lang="en-US" b="0" dirty="0"/>
              <a:t>=},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	</a:t>
            </a:r>
            <a:r>
              <a:rPr lang="en-US" b="0" dirty="0" err="1"/>
              <a:t>ylabel</a:t>
            </a:r>
            <a:r>
              <a:rPr lang="en-US" b="0" dirty="0"/>
              <a:t>=Year,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	</a:t>
            </a:r>
            <a:r>
              <a:rPr lang="en-US" b="0" dirty="0" err="1"/>
              <a:t>enlargelimits</a:t>
            </a:r>
            <a:r>
              <a:rPr lang="en-US" b="0" dirty="0"/>
              <a:t>=0.05,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	legend style={at={(0.5,-0.1)},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	anchor=</a:t>
            </a:r>
            <a:r>
              <a:rPr lang="en-US" b="0" dirty="0" err="1"/>
              <a:t>north,legend</a:t>
            </a:r>
            <a:r>
              <a:rPr lang="en-US" b="0" dirty="0"/>
              <a:t> columns=-1},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	</a:t>
            </a:r>
            <a:r>
              <a:rPr lang="en-US" b="0" dirty="0" err="1"/>
              <a:t>ybar</a:t>
            </a:r>
            <a:r>
              <a:rPr lang="en-US" b="0" dirty="0"/>
              <a:t> interval=0.7,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]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5"/>
                </a:solidFill>
                <a:latin typeface="Aptos ExtraBold" panose="020B0004020202020204" pitchFamily="34" charset="0"/>
              </a:rPr>
              <a:t>\</a:t>
            </a:r>
            <a:r>
              <a:rPr lang="en-US" dirty="0" err="1">
                <a:solidFill>
                  <a:schemeClr val="accent5"/>
                </a:solidFill>
                <a:latin typeface="Aptos ExtraBold" panose="020B0004020202020204" pitchFamily="34" charset="0"/>
              </a:rPr>
              <a:t>addplot</a:t>
            </a:r>
            <a:r>
              <a:rPr lang="en-US" dirty="0">
                <a:solidFill>
                  <a:schemeClr val="accent5"/>
                </a:solidFill>
                <a:latin typeface="Aptos ExtraBold" panose="020B0004020202020204" pitchFamily="34" charset="0"/>
              </a:rPr>
              <a:t>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5"/>
                </a:solidFill>
                <a:latin typeface="Aptos ExtraBold" panose="020B0004020202020204" pitchFamily="34" charset="0"/>
              </a:rPr>
              <a:t>	coordinates {(2012,408184) (2011,408348)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5"/>
                </a:solidFill>
                <a:latin typeface="Aptos ExtraBold" panose="020B0004020202020204" pitchFamily="34" charset="0"/>
              </a:rPr>
              <a:t>		 (2010,414870) (2009,412156)};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5"/>
                </a:solidFill>
                <a:latin typeface="Aptos ExtraBold" panose="020B0004020202020204" pitchFamily="34" charset="0"/>
              </a:rPr>
              <a:t>\</a:t>
            </a:r>
            <a:r>
              <a:rPr lang="en-US" dirty="0" err="1">
                <a:solidFill>
                  <a:schemeClr val="accent5"/>
                </a:solidFill>
                <a:latin typeface="Aptos ExtraBold" panose="020B0004020202020204" pitchFamily="34" charset="0"/>
              </a:rPr>
              <a:t>addplot</a:t>
            </a:r>
            <a:r>
              <a:rPr lang="en-US" dirty="0">
                <a:solidFill>
                  <a:schemeClr val="accent5"/>
                </a:solidFill>
                <a:latin typeface="Aptos ExtraBold" panose="020B0004020202020204" pitchFamily="34" charset="0"/>
              </a:rPr>
              <a:t>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5"/>
                </a:solidFill>
                <a:latin typeface="Aptos ExtraBold" panose="020B0004020202020204" pitchFamily="34" charset="0"/>
              </a:rPr>
              <a:t>	coordinates {(2012,388950) (2011,393007)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5"/>
                </a:solidFill>
                <a:latin typeface="Aptos ExtraBold" panose="020B0004020202020204" pitchFamily="34" charset="0"/>
              </a:rPr>
              <a:t>		(2010,398449) (2009,395972)};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\legend{</a:t>
            </a:r>
            <a:r>
              <a:rPr lang="en-US" b="0" dirty="0" err="1"/>
              <a:t>Men,Women</a:t>
            </a:r>
            <a:r>
              <a:rPr lang="en-US" b="0" dirty="0"/>
              <a:t>}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\end{axis}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b="0" dirty="0"/>
              <a:t>\end{</a:t>
            </a:r>
            <a:r>
              <a:rPr lang="en-US" b="0" dirty="0" err="1"/>
              <a:t>tikzpicture</a:t>
            </a:r>
            <a:r>
              <a:rPr lang="en-US" b="0" dirty="0"/>
              <a:t>}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 descr="Bar graph comparing unspecified data for men versus women in 2010, 2011 and 2012. Coordinates are listed on the left.">
            <a:extLst>
              <a:ext uri="{FF2B5EF4-FFF2-40B4-BE49-F238E27FC236}">
                <a16:creationId xmlns:a16="http://schemas.microsoft.com/office/drawing/2014/main" id="{BE0010CF-7403-83EA-0A39-D0A35AD021D0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78"/>
          <a:stretch>
            <a:fillRect/>
          </a:stretch>
        </p:blipFill>
        <p:spPr>
          <a:xfrm>
            <a:off x="6586416" y="1447486"/>
            <a:ext cx="5282520" cy="466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831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CAE38-E5B3-2BF0-C92F-5277A03C8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3BA6E-364E-45A0-3E2B-4EFBA28EA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Bar Graph Accessibility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50883-C323-E92C-CDBB-AA02B20D6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Mind color contrast</a:t>
            </a:r>
          </a:p>
          <a:p>
            <a:pPr lvl="1"/>
            <a:r>
              <a:rPr lang="en-US" dirty="0"/>
              <a:t>Make sure text is black</a:t>
            </a:r>
          </a:p>
          <a:p>
            <a:pPr lvl="1"/>
            <a:r>
              <a:rPr lang="en-US" dirty="0"/>
              <a:t>Used custom colors with 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colorx</a:t>
            </a:r>
            <a:r>
              <a:rPr lang="en-US" dirty="0"/>
              <a:t> package</a:t>
            </a:r>
          </a:p>
          <a:p>
            <a:pPr lvl="2"/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navyX</a:t>
            </a:r>
            <a:r>
              <a:rPr lang="en-US" dirty="0"/>
              <a:t> and 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crimsonX</a:t>
            </a:r>
            <a:endParaRPr lang="en-US" dirty="0">
              <a:solidFill>
                <a:schemeClr val="accent2"/>
              </a:solidFill>
              <a:latin typeface="Rockwell" panose="02060603020205020403" pitchFamily="18" charset="77"/>
            </a:endParaRPr>
          </a:p>
          <a:p>
            <a:pPr lvl="3"/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addplot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[fill=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navyX,line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width=1.5pt] </a:t>
            </a:r>
          </a:p>
          <a:p>
            <a:r>
              <a:rPr lang="en-US" dirty="0"/>
              <a:t>Add data table below</a:t>
            </a:r>
          </a:p>
        </p:txBody>
      </p:sp>
      <p:pic>
        <p:nvPicPr>
          <p:cNvPr id="8" name="Content Placeholder 7" descr="Same bar chart with darker reds and blues.">
            <a:extLst>
              <a:ext uri="{FF2B5EF4-FFF2-40B4-BE49-F238E27FC236}">
                <a16:creationId xmlns:a16="http://schemas.microsoft.com/office/drawing/2014/main" id="{F9977062-FA49-BFEE-91A3-5940D366ABA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051" y="1266825"/>
            <a:ext cx="4777136" cy="420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7916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FE4D76-1DCB-83C5-1B82-1806720EB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PGF Plots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738B7C-BBD5-9D70-6285-70858DE0DDC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199" y="1282544"/>
            <a:ext cx="5153723" cy="496585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Converts text to graphs</a:t>
            </a:r>
          </a:p>
          <a:p>
            <a:r>
              <a:rPr lang="en-US" dirty="0"/>
              <a:t>Check for contrast, grayscale</a:t>
            </a:r>
          </a:p>
          <a:p>
            <a:r>
              <a:rPr lang="en-US" dirty="0"/>
              <a:t>Can export as EPS as needed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addplot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[
    domain=-5:5, 
    samples=100, 
    color=red!90!black,
    line width=3pt,
]
{x^4};</a:t>
            </a:r>
          </a:p>
        </p:txBody>
      </p:sp>
      <p:pic>
        <p:nvPicPr>
          <p:cNvPr id="9" name="Content Placeholder 8" descr="Graph for parabola f(x) = 10 x squared + 50 and similar shape for f(x)=x to the 4th which has a wider bottom.">
            <a:extLst>
              <a:ext uri="{FF2B5EF4-FFF2-40B4-BE49-F238E27FC236}">
                <a16:creationId xmlns:a16="http://schemas.microsoft.com/office/drawing/2014/main" id="{90DCF82D-F80F-5E58-D61B-AA8DAFAF7300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7" r="9608"/>
          <a:stretch>
            <a:fillRect/>
          </a:stretch>
        </p:blipFill>
        <p:spPr>
          <a:xfrm>
            <a:off x="6278612" y="1087077"/>
            <a:ext cx="5358069" cy="482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834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13188FF-CB1A-F8B7-AA96-B73F53552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</a:t>
            </a:r>
            <a:r>
              <a:rPr lang="en-US" dirty="0" err="1"/>
              <a:t>Pandoc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9EF1713-6786-6577-5490-1FE17397F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Command Line Interface</a:t>
            </a:r>
          </a:p>
        </p:txBody>
      </p:sp>
    </p:spTree>
    <p:extLst>
      <p:ext uri="{BB962C8B-B14F-4D97-AF65-F5344CB8AC3E}">
        <p14:creationId xmlns:p14="http://schemas.microsoft.com/office/powerpoint/2010/main" val="31988625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E4BFE4-11F3-20CE-8444-0DFAFD729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A999F8-B93A-06CA-F994-133083F11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7785"/>
            <a:ext cx="10515600" cy="4449337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Installation: </a:t>
            </a:r>
            <a:r>
              <a:rPr lang="en-US" dirty="0" err="1">
                <a:hlinkClick r:id="rId2"/>
              </a:rPr>
              <a:t>www.pandoc.org</a:t>
            </a:r>
            <a:r>
              <a:rPr lang="en-US" dirty="0"/>
              <a:t> (Installation)</a:t>
            </a:r>
          </a:p>
          <a:p>
            <a:pPr lvl="1"/>
            <a:r>
              <a:rPr lang="en-US" dirty="0"/>
              <a:t>PowerShell (Win) or Terminal (Mac) required</a:t>
            </a:r>
          </a:p>
          <a:p>
            <a:r>
              <a:rPr lang="en-US" b="1" dirty="0"/>
              <a:t>Online Form: </a:t>
            </a:r>
            <a:r>
              <a:rPr lang="en-US" dirty="0">
                <a:hlinkClick r:id="rId3"/>
              </a:rPr>
              <a:t>pandoc.org/try</a:t>
            </a:r>
            <a:endParaRPr lang="en-US" dirty="0"/>
          </a:p>
          <a:p>
            <a:r>
              <a:rPr lang="en-US" dirty="0"/>
              <a:t>Is it installed?</a:t>
            </a:r>
          </a:p>
          <a:p>
            <a:pPr lvl="1"/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pandoc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--version </a:t>
            </a:r>
            <a:r>
              <a:rPr lang="en-US" dirty="0"/>
              <a:t>(retrieves version number)</a:t>
            </a:r>
          </a:p>
          <a:p>
            <a:r>
              <a:rPr lang="en-US" b="1" dirty="0"/>
              <a:t>Text Tips</a:t>
            </a:r>
          </a:p>
          <a:p>
            <a:pPr lvl="1"/>
            <a:r>
              <a:rPr lang="en-US" dirty="0"/>
              <a:t>Avoid spaces in folder and file names.</a:t>
            </a:r>
          </a:p>
          <a:p>
            <a:pPr lvl="2"/>
            <a:r>
              <a:rPr lang="en-US" dirty="0"/>
              <a:t>Dashes, dots, underscores OK</a:t>
            </a:r>
          </a:p>
          <a:p>
            <a:pPr lvl="1"/>
            <a:r>
              <a:rPr lang="en-US" dirty="0"/>
              <a:t>Assume case sensitivity (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LaTeX ≠ latex ≠ Latex ≠ LATEX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Avoid smart quotes (“”) Use "" instead.</a:t>
            </a:r>
          </a:p>
        </p:txBody>
      </p:sp>
    </p:spTree>
    <p:extLst>
      <p:ext uri="{BB962C8B-B14F-4D97-AF65-F5344CB8AC3E}">
        <p14:creationId xmlns:p14="http://schemas.microsoft.com/office/powerpoint/2010/main" val="35750531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3D40C4-912D-C4A4-C56C-6592AEAD5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 Line Interfaces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BCC5CC-9577-FFA8-9A33-315FA9072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Windows – Power Shell or other command prompt</a:t>
            </a:r>
          </a:p>
          <a:p>
            <a:pPr lvl="1"/>
            <a:r>
              <a:rPr lang="en-US" dirty="0"/>
              <a:t>Similar to MS-DOS</a:t>
            </a:r>
          </a:p>
          <a:p>
            <a:r>
              <a:rPr lang="en-US" dirty="0"/>
              <a:t>Mac – Terminal (Unix)</a:t>
            </a:r>
          </a:p>
          <a:p>
            <a:pPr lvl="1"/>
            <a:r>
              <a:rPr lang="en-US" dirty="0"/>
              <a:t>Many STEM faculty are on a Mac</a:t>
            </a:r>
          </a:p>
          <a:p>
            <a:r>
              <a:rPr lang="en-US" dirty="0"/>
              <a:t>Linux</a:t>
            </a:r>
          </a:p>
          <a:p>
            <a:pPr lvl="1"/>
            <a:r>
              <a:rPr lang="en-US" dirty="0"/>
              <a:t>Multiple options</a:t>
            </a:r>
          </a:p>
          <a:p>
            <a:r>
              <a:rPr lang="en-US" dirty="0"/>
              <a:t>See </a:t>
            </a:r>
            <a:r>
              <a:rPr lang="en-US" dirty="0" err="1">
                <a:hlinkClick r:id="rId2"/>
              </a:rPr>
              <a:t>Pandoc</a:t>
            </a:r>
            <a:r>
              <a:rPr lang="en-US" dirty="0">
                <a:hlinkClick r:id="rId2"/>
              </a:rPr>
              <a:t> Get Started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6508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1AC98-EA21-CF41-8799-61489BB5C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LaTeX Math to MathML (</a:t>
            </a:r>
            <a:r>
              <a:rPr lang="en-US" dirty="0">
                <a:hlinkClick r:id="rId2"/>
              </a:rPr>
              <a:t>Dr. Drang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9E148-EA96-2EDB-B040-B2E72032C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951"/>
            <a:ext cx="10602951" cy="2261683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Example Live Conversion</a:t>
            </a:r>
          </a:p>
          <a:p>
            <a:pPr marL="0" indent="0">
              <a:buNone/>
            </a:pPr>
            <a:r>
              <a:rPr lang="en-US" sz="3200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pandoc</a:t>
            </a:r>
            <a:r>
              <a:rPr lang="en-US" sz="3200" b="0" dirty="0">
                <a:solidFill>
                  <a:schemeClr val="accent2"/>
                </a:solidFill>
                <a:latin typeface="Rockwell" panose="02060603020205020403" pitchFamily="18" charset="77"/>
              </a:rPr>
              <a:t> --</a:t>
            </a:r>
            <a:r>
              <a:rPr lang="en-US" sz="3200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mathml</a:t>
            </a:r>
            <a:r>
              <a:rPr lang="en-US" sz="3200" b="0" dirty="0">
                <a:solidFill>
                  <a:schemeClr val="accent2"/>
                </a:solidFill>
                <a:latin typeface="Rockwell" panose="02060603020205020403" pitchFamily="18" charset="77"/>
              </a:rPr>
              <a:t> &lt;&lt;&lt;</a:t>
            </a:r>
            <a:r>
              <a:rPr lang="en-US" b="0" dirty="0"/>
              <a:t>'</a:t>
            </a:r>
            <a:r>
              <a:rPr lang="en-US" dirty="0">
                <a:latin typeface="Rockwell" panose="02060603020205020403" pitchFamily="18" charset="77"/>
              </a:rPr>
              <a:t>$$</a:t>
            </a:r>
            <a:r>
              <a:rPr lang="en-US" dirty="0">
                <a:solidFill>
                  <a:schemeClr val="accent5"/>
                </a:solidFill>
                <a:latin typeface="Rockwell" panose="02060603020205020403" pitchFamily="18" charset="77"/>
              </a:rPr>
              <a:t>T = \frac{1}{2} v_x^2</a:t>
            </a:r>
            <a:r>
              <a:rPr lang="en-US" dirty="0">
                <a:latin typeface="Rockwell" panose="02060603020205020403" pitchFamily="18" charset="77"/>
              </a:rPr>
              <a:t>$$</a:t>
            </a:r>
            <a:r>
              <a:rPr lang="en-US" dirty="0"/>
              <a:t>'</a:t>
            </a:r>
          </a:p>
          <a:p>
            <a:pPr lvl="1"/>
            <a:r>
              <a:rPr lang="en-US" dirty="0"/>
              <a:t>Recommend composing commands in text editor</a:t>
            </a:r>
          </a:p>
          <a:p>
            <a:pPr lvl="1"/>
            <a:r>
              <a:rPr lang="en-US" b="0" dirty="0"/>
              <a:t>No</a:t>
            </a:r>
            <a:r>
              <a:rPr lang="en-US" dirty="0"/>
              <a:t> smart quotes allowed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A80004D-CADF-7A8F-777F-AFF03B6D3494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976434" y="3590692"/>
                <a:ext cx="5085945" cy="21488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baseline="-2500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4800" b="0" i="1" baseline="-250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0" i="1" baseline="-25000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aseline="-25000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800" baseline="-25000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US" sz="4800" i="1" baseline="-25000" dirty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800" i="1" baseline="-25000" dirty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4800" i="1" baseline="-25000" dirty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sz="4800" baseline="-25000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4800" baseline="-250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A80004D-CADF-7A8F-777F-AFF03B6D34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976434" y="3590692"/>
                <a:ext cx="5085945" cy="2148816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9258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81FE3B-3E25-7BE0-2F43-A80820ADE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Tex and LaTeX</a:t>
            </a:r>
          </a:p>
        </p:txBody>
      </p:sp>
    </p:spTree>
    <p:extLst>
      <p:ext uri="{BB962C8B-B14F-4D97-AF65-F5344CB8AC3E}">
        <p14:creationId xmlns:p14="http://schemas.microsoft.com/office/powerpoint/2010/main" val="36504852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9947E81-9BB5-D377-CC35-4AED185E3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Directory Navigation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77113301-DFC6-40A2-4ABE-C351DD127B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240410"/>
              </p:ext>
            </p:extLst>
          </p:nvPr>
        </p:nvGraphicFramePr>
        <p:xfrm>
          <a:off x="838200" y="1577975"/>
          <a:ext cx="10515597" cy="2743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601237">
                  <a:extLst>
                    <a:ext uri="{9D8B030D-6E8A-4147-A177-3AD203B41FA5}">
                      <a16:colId xmlns:a16="http://schemas.microsoft.com/office/drawing/2014/main" val="589662123"/>
                    </a:ext>
                  </a:extLst>
                </a:gridCol>
                <a:gridCol w="1980663">
                  <a:extLst>
                    <a:ext uri="{9D8B030D-6E8A-4147-A177-3AD203B41FA5}">
                      <a16:colId xmlns:a16="http://schemas.microsoft.com/office/drawing/2014/main" val="1078004930"/>
                    </a:ext>
                  </a:extLst>
                </a:gridCol>
                <a:gridCol w="2933697">
                  <a:extLst>
                    <a:ext uri="{9D8B030D-6E8A-4147-A177-3AD203B41FA5}">
                      <a16:colId xmlns:a16="http://schemas.microsoft.com/office/drawing/2014/main" val="2414419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Function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Windows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Mac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Directory (folder) path slash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\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401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Change directory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035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Move up one level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..\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../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884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List files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dir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134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Demo Directory (Mac)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LaTeX/</a:t>
                      </a:r>
                      <a:r>
                        <a:rPr lang="en-US" sz="2400" dirty="0" err="1"/>
                        <a:t>TacomaBridge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736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37553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0715B-5F8D-0143-B505-897B966F6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 File → HTML 5 + MathML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8F9F7-F5EB-6CD9-DBB3-5F8F6A9125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pandoc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foo.tex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 -V lang=</a:t>
            </a:r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en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-f latex -t html -s --</a:t>
            </a:r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mathml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-o </a:t>
            </a:r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foo.html</a:t>
            </a:r>
            <a:endParaRPr lang="en-US" b="0" dirty="0">
              <a:solidFill>
                <a:schemeClr val="accent2"/>
              </a:solidFill>
              <a:latin typeface="Rockwell" panose="02060603020205020403" pitchFamily="18" charset="77"/>
            </a:endParaRPr>
          </a:p>
          <a:p>
            <a:r>
              <a:rPr lang="en-US" dirty="0"/>
              <a:t>Useful options</a:t>
            </a:r>
          </a:p>
          <a:p>
            <a:pPr lvl="1"/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pandoc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Buoyed-Joy-L1-ALT.tex </a:t>
            </a:r>
            <a:r>
              <a:rPr lang="en-US" dirty="0">
                <a:latin typeface="Rockwell" panose="02060603020205020403" pitchFamily="18" charset="77"/>
              </a:rPr>
              <a:t>--</a:t>
            </a:r>
            <a:r>
              <a:rPr lang="en-US" dirty="0" err="1">
                <a:latin typeface="Rockwell" panose="02060603020205020403" pitchFamily="18" charset="77"/>
              </a:rPr>
              <a:t>css</a:t>
            </a:r>
            <a:r>
              <a:rPr lang="en-US" dirty="0">
                <a:latin typeface="Rockwell" panose="02060603020205020403" pitchFamily="18" charset="77"/>
              </a:rPr>
              <a:t>=</a:t>
            </a:r>
            <a:r>
              <a:rPr lang="en-US" dirty="0" err="1">
                <a:latin typeface="Rockwell" panose="02060603020205020403" pitchFamily="18" charset="77"/>
              </a:rPr>
              <a:t>mcss.css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-V lang=</a:t>
            </a:r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en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-f latex -t html -s --</a:t>
            </a:r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mathml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-o Buoyed-Joy-L1-ALT.html </a:t>
            </a:r>
            <a:r>
              <a:rPr lang="en-US" dirty="0">
                <a:latin typeface="Rockwell" panose="02060603020205020403" pitchFamily="18" charset="77"/>
              </a:rPr>
              <a:t>--shift-heading-level-by=1</a:t>
            </a:r>
          </a:p>
          <a:p>
            <a:pPr lvl="1"/>
            <a:r>
              <a:rPr lang="en-US" dirty="0"/>
              <a:t>Add Custom CSS</a:t>
            </a:r>
          </a:p>
          <a:p>
            <a:pPr lvl="1"/>
            <a:r>
              <a:rPr lang="en-US" dirty="0"/>
              <a:t>Shift heading down 1</a:t>
            </a:r>
          </a:p>
        </p:txBody>
      </p:sp>
    </p:spTree>
    <p:extLst>
      <p:ext uri="{BB962C8B-B14F-4D97-AF65-F5344CB8AC3E}">
        <p14:creationId xmlns:p14="http://schemas.microsoft.com/office/powerpoint/2010/main" val="39387842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5C1AA-6BC9-4F6F-6C17-6CA996433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images?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BBA6B-584A-7DE2-55BA-CE0247EA8A4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199" y="1282545"/>
            <a:ext cx="5306123" cy="4471988"/>
          </a:xfrm>
        </p:spPr>
        <p:txBody>
          <a:bodyPr/>
          <a:lstStyle/>
          <a:p>
            <a:r>
              <a:rPr lang="en-US" dirty="0"/>
              <a:t>Place in </a:t>
            </a:r>
            <a:r>
              <a:rPr lang="en-US" b="1" dirty="0"/>
              <a:t>same directory </a:t>
            </a:r>
            <a:r>
              <a:rPr lang="en-US" dirty="0"/>
              <a:t>as .</a:t>
            </a:r>
            <a:r>
              <a:rPr lang="en-US" dirty="0" err="1"/>
              <a:t>tex</a:t>
            </a:r>
            <a:r>
              <a:rPr lang="en-US" dirty="0"/>
              <a:t> file (i.e. not in an 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/images </a:t>
            </a:r>
            <a:r>
              <a:rPr lang="en-US" dirty="0"/>
              <a:t>folder)</a:t>
            </a:r>
          </a:p>
          <a:p>
            <a:r>
              <a:rPr lang="en-US" dirty="0" err="1"/>
              <a:t>Pandoc</a:t>
            </a:r>
            <a:r>
              <a:rPr lang="en-US" dirty="0"/>
              <a:t> can navigate inside a directory</a:t>
            </a:r>
          </a:p>
        </p:txBody>
      </p:sp>
      <p:pic>
        <p:nvPicPr>
          <p:cNvPr id="6" name="Content Placeholder 5" descr="Buoy directory with .tex, .html and .jpg image file.">
            <a:extLst>
              <a:ext uri="{FF2B5EF4-FFF2-40B4-BE49-F238E27FC236}">
                <a16:creationId xmlns:a16="http://schemas.microsoft.com/office/drawing/2014/main" id="{6EB322A3-AB91-AF7D-C0E7-89C4DAB2869E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976" y="1307444"/>
            <a:ext cx="4500076" cy="2272097"/>
          </a:xfrm>
        </p:spPr>
      </p:pic>
    </p:spTree>
    <p:extLst>
      <p:ext uri="{BB962C8B-B14F-4D97-AF65-F5344CB8AC3E}">
        <p14:creationId xmlns:p14="http://schemas.microsoft.com/office/powerpoint/2010/main" val="5806761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2E963-60C5-DB58-3177-26E5CF239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Also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38C48-2259-1C69-177C-E956967BE2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198" y="1282545"/>
            <a:ext cx="11353801" cy="643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pandoc</a:t>
            </a:r>
            <a:r>
              <a:rPr lang="en-US" sz="2000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sz="2000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NASA.tex</a:t>
            </a:r>
            <a:r>
              <a:rPr lang="en-US" sz="2000" b="0" dirty="0">
                <a:solidFill>
                  <a:schemeClr val="accent2"/>
                </a:solidFill>
                <a:latin typeface="Rockwell" panose="02060603020205020403" pitchFamily="18" charset="77"/>
              </a:rPr>
              <a:t> -V lang=</a:t>
            </a:r>
            <a:r>
              <a:rPr lang="en-US" sz="2000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en</a:t>
            </a:r>
            <a:r>
              <a:rPr lang="en-US" sz="2000" b="0" dirty="0">
                <a:solidFill>
                  <a:schemeClr val="accent2"/>
                </a:solidFill>
                <a:latin typeface="Rockwell" panose="02060603020205020403" pitchFamily="18" charset="77"/>
              </a:rPr>
              <a:t> -f latex -t docx -s --</a:t>
            </a:r>
            <a:r>
              <a:rPr lang="en-US" sz="2000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mathml</a:t>
            </a:r>
            <a:r>
              <a:rPr lang="en-US" sz="2000" b="0" dirty="0">
                <a:solidFill>
                  <a:schemeClr val="accent2"/>
                </a:solidFill>
                <a:latin typeface="Rockwell" panose="02060603020205020403" pitchFamily="18" charset="77"/>
              </a:rPr>
              <a:t> -o </a:t>
            </a:r>
            <a:r>
              <a:rPr lang="en-US" sz="2000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NASA.docx</a:t>
            </a:r>
            <a:r>
              <a:rPr lang="en-US" sz="2000" b="0" dirty="0">
                <a:solidFill>
                  <a:schemeClr val="accent2"/>
                </a:solidFill>
                <a:latin typeface="Rockwell" panose="02060603020205020403" pitchFamily="18" charset="77"/>
              </a:rPr>
              <a:t>  --shift-heading-level-by=1</a:t>
            </a:r>
          </a:p>
        </p:txBody>
      </p:sp>
      <p:pic>
        <p:nvPicPr>
          <p:cNvPr id="6" name="Content Placeholder 5" descr="NASA word file with headings and alt text.">
            <a:extLst>
              <a:ext uri="{FF2B5EF4-FFF2-40B4-BE49-F238E27FC236}">
                <a16:creationId xmlns:a16="http://schemas.microsoft.com/office/drawing/2014/main" id="{D88199EC-574B-7016-8F63-B2D4D2FC1D6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32" y="1857979"/>
            <a:ext cx="7657573" cy="4620642"/>
          </a:xfrm>
        </p:spPr>
      </p:pic>
    </p:spTree>
    <p:extLst>
      <p:ext uri="{BB962C8B-B14F-4D97-AF65-F5344CB8AC3E}">
        <p14:creationId xmlns:p14="http://schemas.microsoft.com/office/powerpoint/2010/main" val="36588539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2234505-59CF-5CCC-9B30-F7300D4AB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Customize Word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D05233-8309-6BCA-32FE-E576603C299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1282545"/>
            <a:ext cx="10896600" cy="44719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Option 1</a:t>
            </a:r>
          </a:p>
          <a:p>
            <a:pPr lvl="1"/>
            <a:r>
              <a:rPr lang="en-US" dirty="0">
                <a:hlinkClick r:id="rId2"/>
              </a:rPr>
              <a:t>Migrate Styles</a:t>
            </a:r>
            <a:r>
              <a:rPr lang="en-US" dirty="0"/>
              <a:t> via Organizer</a:t>
            </a:r>
          </a:p>
          <a:p>
            <a:pPr marL="0" indent="0">
              <a:buNone/>
            </a:pPr>
            <a:r>
              <a:rPr lang="en-US" b="1" dirty="0"/>
              <a:t>Option 2</a:t>
            </a:r>
          </a:p>
          <a:p>
            <a:pPr lvl="1"/>
            <a:r>
              <a:rPr lang="en-US" dirty="0"/>
              <a:t>Create blank Word file named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 ExtraBold" panose="020B0004020202020204" pitchFamily="34" charset="0"/>
              </a:rPr>
              <a:t>custom-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ptos ExtraBold" panose="020B0004020202020204" pitchFamily="34" charset="0"/>
              </a:rPr>
              <a:t>template.docx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ptos ExtraBold" panose="020B0004020202020204" pitchFamily="34" charset="0"/>
            </a:endParaRPr>
          </a:p>
          <a:p>
            <a:pPr lvl="1"/>
            <a:r>
              <a:rPr lang="en-US" dirty="0"/>
              <a:t>Modify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 ExtraBold" panose="020B0004020202020204" pitchFamily="34" charset="0"/>
              </a:rPr>
              <a:t>Heading</a:t>
            </a:r>
            <a:r>
              <a:rPr lang="en-US" dirty="0"/>
              <a:t> and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 ExtraBold" panose="020B0004020202020204" pitchFamily="34" charset="0"/>
              </a:rPr>
              <a:t>Normal </a:t>
            </a:r>
            <a:r>
              <a:rPr lang="en-US" dirty="0"/>
              <a:t>styles</a:t>
            </a:r>
          </a:p>
          <a:p>
            <a:pPr lvl="2"/>
            <a:r>
              <a:rPr lang="en-US" dirty="0"/>
              <a:t>See </a:t>
            </a:r>
            <a:r>
              <a:rPr lang="en-US" dirty="0">
                <a:hlinkClick r:id="rId3"/>
              </a:rPr>
              <a:t>accessibility.psu.edu/tips </a:t>
            </a:r>
            <a:r>
              <a:rPr lang="en-US" dirty="0"/>
              <a:t>for details</a:t>
            </a:r>
          </a:p>
          <a:p>
            <a:pPr lvl="1"/>
            <a:r>
              <a:rPr lang="en-US" dirty="0"/>
              <a:t>Place in same directory as input file.</a:t>
            </a:r>
          </a:p>
          <a:p>
            <a:pPr lvl="2"/>
            <a:r>
              <a:rPr lang="en-US" dirty="0"/>
              <a:t>Or use Unix style absolute reference/alias</a:t>
            </a:r>
          </a:p>
          <a:p>
            <a:pPr lvl="1"/>
            <a:r>
              <a:rPr lang="en-US" dirty="0"/>
              <a:t>Add  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--reference-doc=custom-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template.docx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to end of command</a:t>
            </a:r>
          </a:p>
          <a:p>
            <a:pPr lvl="2"/>
            <a:r>
              <a:rPr lang="en-US" dirty="0" err="1">
                <a:solidFill>
                  <a:schemeClr val="accent2"/>
                </a:solidFill>
              </a:rPr>
              <a:t>pandoc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foo.tex</a:t>
            </a:r>
            <a:r>
              <a:rPr lang="en-US" dirty="0">
                <a:solidFill>
                  <a:schemeClr val="accent2"/>
                </a:solidFill>
              </a:rPr>
              <a:t> -V lang=</a:t>
            </a:r>
            <a:r>
              <a:rPr lang="en-US" dirty="0" err="1">
                <a:solidFill>
                  <a:schemeClr val="accent2"/>
                </a:solidFill>
              </a:rPr>
              <a:t>en</a:t>
            </a:r>
            <a:r>
              <a:rPr lang="en-US" dirty="0">
                <a:solidFill>
                  <a:schemeClr val="accent2"/>
                </a:solidFill>
              </a:rPr>
              <a:t> -f latex -t docx -s --</a:t>
            </a:r>
            <a:r>
              <a:rPr lang="en-US" dirty="0" err="1">
                <a:solidFill>
                  <a:schemeClr val="accent2"/>
                </a:solidFill>
              </a:rPr>
              <a:t>mathml</a:t>
            </a:r>
            <a:r>
              <a:rPr lang="en-US" dirty="0">
                <a:solidFill>
                  <a:schemeClr val="accent2"/>
                </a:solidFill>
              </a:rPr>
              <a:t> -o </a:t>
            </a:r>
            <a:r>
              <a:rPr lang="en-US" dirty="0" err="1">
                <a:solidFill>
                  <a:schemeClr val="accent2"/>
                </a:solidFill>
              </a:rPr>
              <a:t>foo.docx</a:t>
            </a:r>
            <a:r>
              <a:rPr lang="en-US" dirty="0">
                <a:solidFill>
                  <a:schemeClr val="accent2"/>
                </a:solidFill>
              </a:rPr>
              <a:t>  --shift-heading-level-by=1 --reference-doc=custom-</a:t>
            </a:r>
            <a:r>
              <a:rPr lang="en-US" dirty="0" err="1">
                <a:solidFill>
                  <a:schemeClr val="accent2"/>
                </a:solidFill>
              </a:rPr>
              <a:t>template.docx</a:t>
            </a:r>
            <a:endParaRPr lang="en-US" dirty="0">
              <a:solidFill>
                <a:schemeClr val="accent2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5668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2A8F-59B7-599E-AC7C-67D98C1C6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Current Word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79508-AB26-7EA7-960B-8EF1229C47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Revised Headings</a:t>
            </a:r>
          </a:p>
          <a:p>
            <a:r>
              <a:rPr lang="en-US" dirty="0"/>
              <a:t>Revised Caption, Bibliography</a:t>
            </a:r>
          </a:p>
          <a:p>
            <a:r>
              <a:rPr lang="en-US" dirty="0"/>
              <a:t>Box styles</a:t>
            </a:r>
          </a:p>
          <a:p>
            <a:r>
              <a:rPr lang="en-US" dirty="0"/>
              <a:t>Phonetics, keyboard commands, ....</a:t>
            </a:r>
          </a:p>
          <a:p>
            <a:r>
              <a:rPr lang="en-US" dirty="0"/>
              <a:t>All with keyboard equivalent commands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0296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268A1-E915-F400-AC32-A9E768227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Beamer to PowerPoint (One Way)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959AC-40A0-1298-ADA2-1730511F7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490"/>
            <a:ext cx="10313020" cy="38708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Each 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\frame{}</a:t>
            </a:r>
            <a:r>
              <a:rPr lang="en-US" b="0" dirty="0">
                <a:solidFill>
                  <a:schemeClr val="accent2">
                    <a:lumMod val="75000"/>
                  </a:schemeClr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is a slide BUT </a:t>
            </a:r>
            <a:r>
              <a:rPr lang="en-US" dirty="0" err="1"/>
              <a:t>Pandoc</a:t>
            </a:r>
            <a:r>
              <a:rPr lang="en-US" dirty="0"/>
              <a:t> skips.</a:t>
            </a:r>
          </a:p>
          <a:p>
            <a:r>
              <a:rPr lang="en-US" dirty="0"/>
              <a:t>Add a 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\section{} </a:t>
            </a:r>
            <a:r>
              <a:rPr lang="en-US" dirty="0"/>
              <a:t>as a slide title.</a:t>
            </a:r>
          </a:p>
          <a:p>
            <a:pPr lvl="1"/>
            <a:r>
              <a:rPr lang="en-US" dirty="0"/>
              <a:t>Won’t appear in PDF</a:t>
            </a:r>
          </a:p>
          <a:p>
            <a:r>
              <a:rPr lang="en-US" dirty="0"/>
              <a:t>Reference PPT requires certain layouts (errors will tell you which are missing)</a:t>
            </a:r>
          </a:p>
          <a:p>
            <a:r>
              <a:rPr lang="en-US" dirty="0" err="1"/>
              <a:t>Pandoc</a:t>
            </a:r>
            <a:r>
              <a:rPr lang="en-US" dirty="0"/>
              <a:t> command</a:t>
            </a:r>
          </a:p>
          <a:p>
            <a:pPr lvl="1"/>
            <a:r>
              <a:rPr lang="en-US" sz="3000" dirty="0" err="1">
                <a:solidFill>
                  <a:schemeClr val="accent2"/>
                </a:solidFill>
                <a:latin typeface="Rockwell" panose="02060603020205020403" pitchFamily="18" charset="77"/>
              </a:rPr>
              <a:t>pandoc</a:t>
            </a:r>
            <a:r>
              <a:rPr lang="en-US" sz="300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Rockwell" panose="02060603020205020403" pitchFamily="18" charset="77"/>
              </a:rPr>
              <a:t>foo.tex</a:t>
            </a:r>
            <a:r>
              <a:rPr lang="en-US" sz="3000" dirty="0">
                <a:solidFill>
                  <a:schemeClr val="accent2"/>
                </a:solidFill>
                <a:latin typeface="Rockwell" panose="02060603020205020403" pitchFamily="18" charset="77"/>
              </a:rPr>
              <a:t> -V lang=</a:t>
            </a:r>
            <a:r>
              <a:rPr lang="en-US" sz="3000" dirty="0" err="1">
                <a:solidFill>
                  <a:schemeClr val="accent2"/>
                </a:solidFill>
                <a:latin typeface="Rockwell" panose="02060603020205020403" pitchFamily="18" charset="77"/>
              </a:rPr>
              <a:t>en</a:t>
            </a:r>
            <a:r>
              <a:rPr lang="en-US" sz="3000" dirty="0">
                <a:solidFill>
                  <a:schemeClr val="accent2"/>
                </a:solidFill>
                <a:latin typeface="Rockwell" panose="02060603020205020403" pitchFamily="18" charset="77"/>
              </a:rPr>
              <a:t> -f latex -t pptx -s --</a:t>
            </a:r>
            <a:r>
              <a:rPr lang="en-US" sz="3000" dirty="0" err="1">
                <a:solidFill>
                  <a:schemeClr val="accent2"/>
                </a:solidFill>
                <a:latin typeface="Rockwell" panose="02060603020205020403" pitchFamily="18" charset="77"/>
              </a:rPr>
              <a:t>mathml</a:t>
            </a:r>
            <a:r>
              <a:rPr lang="en-US" sz="3000" dirty="0">
                <a:solidFill>
                  <a:schemeClr val="accent2"/>
                </a:solidFill>
                <a:latin typeface="Rockwell" panose="02060603020205020403" pitchFamily="18" charset="77"/>
              </a:rPr>
              <a:t> -o </a:t>
            </a:r>
            <a:r>
              <a:rPr lang="en-US" sz="3000" dirty="0" err="1">
                <a:solidFill>
                  <a:schemeClr val="accent2"/>
                </a:solidFill>
                <a:latin typeface="Rockwell" panose="02060603020205020403" pitchFamily="18" charset="77"/>
              </a:rPr>
              <a:t>foo.pptx</a:t>
            </a:r>
            <a:r>
              <a:rPr lang="en-US" sz="3000" dirty="0">
                <a:solidFill>
                  <a:schemeClr val="accent2"/>
                </a:solidFill>
                <a:latin typeface="Rockwell" panose="02060603020205020403" pitchFamily="18" charset="77"/>
              </a:rPr>
              <a:t>  --reference-doc=</a:t>
            </a:r>
            <a:r>
              <a:rPr lang="en-US" sz="3000" dirty="0" err="1">
                <a:solidFill>
                  <a:schemeClr val="accent2"/>
                </a:solidFill>
                <a:latin typeface="Rockwell" panose="02060603020205020403" pitchFamily="18" charset="77"/>
              </a:rPr>
              <a:t>MyBeamer.pptx</a:t>
            </a:r>
            <a:endParaRPr lang="en-US" sz="3000" dirty="0">
              <a:solidFill>
                <a:schemeClr val="accent2"/>
              </a:solidFill>
              <a:latin typeface="Rockwell" panose="020606030202050204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47985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1DE7E-41A1-8DE9-D14A-4A9D4A8C0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 with Images to HTML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A2BED-90E6-5BB5-FB2B-8B822E531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pandoc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foo.docx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 -V lang=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en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-f docx -t html -s --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mathml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-o 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foo.html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--extract-media=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fooimg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/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--extract media </a:t>
            </a:r>
            <a:r>
              <a:rPr lang="en-US" dirty="0"/>
              <a:t>folder must exist</a:t>
            </a:r>
          </a:p>
          <a:p>
            <a:pPr lvl="1"/>
            <a:r>
              <a:rPr lang="en-US" dirty="0"/>
              <a:t>Few Microsoft artifacts</a:t>
            </a:r>
          </a:p>
          <a:p>
            <a:pPr lvl="1"/>
            <a:r>
              <a:rPr lang="en-US" dirty="0"/>
              <a:t>CSS added, but can be overridden</a:t>
            </a:r>
          </a:p>
          <a:p>
            <a:pPr lvl="1"/>
            <a:r>
              <a:rPr lang="en-US" dirty="0"/>
              <a:t>Headings are WCAG levels</a:t>
            </a:r>
          </a:p>
          <a:p>
            <a:pPr lvl="1"/>
            <a:r>
              <a:rPr lang="en-US" dirty="0"/>
              <a:t>Only column table headers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0875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29B1F6-1F28-AA60-E5E4-4B9532EDB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734"/>
            <a:ext cx="10515600" cy="4454525"/>
          </a:xfrm>
        </p:spPr>
        <p:txBody>
          <a:bodyPr>
            <a:normAutofit/>
          </a:bodyPr>
          <a:lstStyle/>
          <a:p>
            <a:pPr algn="ctr"/>
            <a:r>
              <a:rPr lang="en-US" sz="96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716642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FC0947-788F-A1CA-59FF-2EB3ECDB6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9C4C72-95B1-A9FD-C282-51C5EB7495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Slides not in the final Video</a:t>
            </a:r>
          </a:p>
        </p:txBody>
      </p:sp>
    </p:spTree>
    <p:extLst>
      <p:ext uri="{BB962C8B-B14F-4D97-AF65-F5344CB8AC3E}">
        <p14:creationId xmlns:p14="http://schemas.microsoft.com/office/powerpoint/2010/main" val="11546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AA71E1-C9D4-6704-4AFF-CEBB3E92D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AMS LaTeX</a:t>
            </a:r>
          </a:p>
        </p:txBody>
      </p:sp>
    </p:spTree>
    <p:extLst>
      <p:ext uri="{BB962C8B-B14F-4D97-AF65-F5344CB8AC3E}">
        <p14:creationId xmlns:p14="http://schemas.microsoft.com/office/powerpoint/2010/main" val="39776623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23DCA-8683-2B05-0112-91505C2BD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 and Pros of LaTeX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4892A-98BE-ECFA-B373-448CA22FD0B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1282544"/>
            <a:ext cx="10515600" cy="50598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Aptos ExtraBold" panose="020B0004020202020204" pitchFamily="34" charset="0"/>
              </a:rPr>
              <a:t>Cons</a:t>
            </a:r>
          </a:p>
          <a:p>
            <a:pPr lvl="1"/>
            <a:r>
              <a:rPr lang="en-US" dirty="0"/>
              <a:t>Almost all PDFs are untagged</a:t>
            </a:r>
          </a:p>
          <a:p>
            <a:pPr lvl="1"/>
            <a:r>
              <a:rPr lang="en-US" dirty="0"/>
              <a:t>Unicode for math and phonetics is very difficult</a:t>
            </a:r>
          </a:p>
          <a:p>
            <a:pPr lvl="2"/>
            <a:r>
              <a:rPr lang="en-US" dirty="0"/>
              <a:t>Can result in things like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β</a:t>
            </a:r>
            <a:r>
              <a:rPr lang="en-US" dirty="0"/>
              <a:t> reading as “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b</a:t>
            </a:r>
            <a:r>
              <a:rPr lang="en-US" dirty="0"/>
              <a:t>” on screen reader</a:t>
            </a:r>
          </a:p>
          <a:p>
            <a:pPr lvl="2"/>
            <a:r>
              <a:rPr lang="en-US" dirty="0"/>
              <a:t>TIPA: /@/ → /</a:t>
            </a:r>
            <a:r>
              <a:rPr lang="en-US" dirty="0" err="1"/>
              <a:t>ə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b="1" dirty="0">
                <a:latin typeface="Aptos ExtraBold" panose="020B0004020202020204" pitchFamily="34" charset="0"/>
              </a:rPr>
              <a:t>Pros</a:t>
            </a:r>
          </a:p>
          <a:p>
            <a:pPr lvl="1"/>
            <a:r>
              <a:rPr lang="en-US" b="1" dirty="0"/>
              <a:t>Free</a:t>
            </a:r>
            <a:r>
              <a:rPr lang="en-US" dirty="0"/>
              <a:t> open source, large user base</a:t>
            </a:r>
          </a:p>
          <a:p>
            <a:pPr lvl="1"/>
            <a:r>
              <a:rPr lang="en-US" dirty="0"/>
              <a:t>With free fonts like Arev Sans, STIX,...</a:t>
            </a:r>
          </a:p>
          <a:p>
            <a:pPr lvl="1"/>
            <a:r>
              <a:rPr lang="en-US" dirty="0"/>
              <a:t>Structure is available in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.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ptos ExtraBold" panose="020B0004020202020204" pitchFamily="34" charset="0"/>
              </a:rPr>
              <a:t>tex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Aptos ExtraBold" panose="020B0004020202020204" pitchFamily="34" charset="0"/>
            </a:endParaRPr>
          </a:p>
          <a:p>
            <a:pPr lvl="1"/>
            <a:r>
              <a:rPr lang="en-US" dirty="0"/>
              <a:t>Lots of functionality – </a:t>
            </a:r>
            <a:r>
              <a:rPr lang="en-US" b="1" dirty="0">
                <a:latin typeface="Aptos ExtraBold" panose="020B0004020202020204" pitchFamily="34" charset="0"/>
              </a:rPr>
              <a:t>can it be leveraged?</a:t>
            </a:r>
          </a:p>
        </p:txBody>
      </p:sp>
    </p:spTree>
    <p:extLst>
      <p:ext uri="{BB962C8B-B14F-4D97-AF65-F5344CB8AC3E}">
        <p14:creationId xmlns:p14="http://schemas.microsoft.com/office/powerpoint/2010/main" val="16805701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F344D48-FC8B-E3D6-5F9B-E9F4DE584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 </a:t>
            </a:r>
          </a:p>
        </p:txBody>
      </p:sp>
    </p:spTree>
    <p:extLst>
      <p:ext uri="{BB962C8B-B14F-4D97-AF65-F5344CB8AC3E}">
        <p14:creationId xmlns:p14="http://schemas.microsoft.com/office/powerpoint/2010/main" val="40843040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02164-7D71-EF3E-A265-5F85E6828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D15627-2CBE-16AD-EFE2-1D3CC5439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Bare Minimum for Lists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535B0-F459-CDFF-D2D6-664877F54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0375" lvl="1" indent="-447675"/>
            <a:r>
              <a:rPr lang="en-US" dirty="0"/>
              <a:t>Use the </a:t>
            </a:r>
            <a:r>
              <a:rPr lang="en-US" dirty="0">
                <a:hlinkClick r:id="rId2"/>
              </a:rPr>
              <a:t>LaTeX lists </a:t>
            </a:r>
            <a:r>
              <a:rPr lang="en-US" dirty="0"/>
              <a:t>(\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itemize</a:t>
            </a:r>
            <a:r>
              <a:rPr lang="en-US" dirty="0"/>
              <a:t> and \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enumerate</a:t>
            </a:r>
            <a:r>
              <a:rPr lang="en-US" dirty="0"/>
              <a:t>)</a:t>
            </a:r>
          </a:p>
          <a:p>
            <a:pPr marL="460375" lvl="1" indent="-447675"/>
            <a:r>
              <a:rPr lang="en-US" dirty="0"/>
              <a:t>For numbered lists, switch numbering conventions between levels.</a:t>
            </a:r>
          </a:p>
          <a:p>
            <a:pPr marL="984250" lvl="2" indent="-514350">
              <a:buFont typeface="+mj-lt"/>
              <a:buAutoNum type="arabicPeriod"/>
            </a:pPr>
            <a:r>
              <a:rPr lang="en-US" dirty="0"/>
              <a:t>Level 1</a:t>
            </a:r>
          </a:p>
          <a:p>
            <a:pPr marL="1441450" lvl="3" indent="-514350">
              <a:buFont typeface="+mj-lt"/>
              <a:buAutoNum type="alphaLcPeriod"/>
            </a:pPr>
            <a:r>
              <a:rPr lang="en-US" dirty="0"/>
              <a:t>Level 2 (1.1 or Roman numerals also work)</a:t>
            </a:r>
          </a:p>
        </p:txBody>
      </p:sp>
    </p:spTree>
    <p:extLst>
      <p:ext uri="{BB962C8B-B14F-4D97-AF65-F5344CB8AC3E}">
        <p14:creationId xmlns:p14="http://schemas.microsoft.com/office/powerpoint/2010/main" val="14297340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81CEBC-5102-FBFD-2008-3211F96DD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Embedding Math</a:t>
            </a:r>
          </a:p>
        </p:txBody>
      </p:sp>
    </p:spTree>
    <p:extLst>
      <p:ext uri="{BB962C8B-B14F-4D97-AF65-F5344CB8AC3E}">
        <p14:creationId xmlns:p14="http://schemas.microsoft.com/office/powerpoint/2010/main" val="10762865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F4CE93-74A9-9258-4F5A-A40288891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AMS Math (</a:t>
            </a:r>
            <a:r>
              <a:rPr lang="en-US" dirty="0">
                <a:hlinkClick r:id="rId2"/>
              </a:rPr>
              <a:t>Overleaf Equations</a:t>
            </a:r>
            <a:r>
              <a:rPr lang="en-US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EAA146-30ED-B7E1-5044-E6E726E48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1977"/>
            <a:ext cx="11229304" cy="427735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Packages – 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usepackage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amsmath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} </a:t>
            </a:r>
            <a:r>
              <a:rPr lang="en-US" dirty="0"/>
              <a:t>and 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amssym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amsfonts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Inline (inside paragraph)</a:t>
            </a:r>
          </a:p>
          <a:p>
            <a:pPr lvl="1"/>
            <a:r>
              <a:rPr lang="en-US" dirty="0"/>
              <a:t>$$ or other delimiter</a:t>
            </a:r>
          </a:p>
          <a:p>
            <a:pPr lvl="2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$e=mc^2$ </a:t>
            </a:r>
            <a:r>
              <a:rPr lang="en-US" dirty="0"/>
              <a:t>or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 $\omega$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Display (own paragraph), with auto numbering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\begin{equation}...\end{equation}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1427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7970D-C102-AA60-33F1-257227E96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22CCC-CE75-CC7D-3EEC-8A19EE39F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Recommend adding a low level heading for numbers, labels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\subsubsection{Equation 1}</a:t>
            </a:r>
          </a:p>
          <a:p>
            <a:r>
              <a:rPr lang="en-US" dirty="0"/>
              <a:t>Agnostic on serif vs. sans-serif</a:t>
            </a:r>
          </a:p>
          <a:p>
            <a:pPr lvl="1"/>
            <a:r>
              <a:rPr lang="en-US" dirty="0"/>
              <a:t>Sans serif is very legible, but not </a:t>
            </a:r>
            <a:r>
              <a:rPr lang="en-US" i="1" dirty="0"/>
              <a:t>italics sans serif</a:t>
            </a:r>
          </a:p>
          <a:p>
            <a:pPr lvl="1"/>
            <a:r>
              <a:rPr lang="en-US" i="1" dirty="0">
                <a:latin typeface="Century Schoolbook" panose="02040604050505020304" pitchFamily="18" charset="0"/>
              </a:rPr>
              <a:t>Serif italics </a:t>
            </a:r>
            <a:r>
              <a:rPr lang="en-US" dirty="0"/>
              <a:t>may be better.</a:t>
            </a:r>
          </a:p>
          <a:p>
            <a:pPr lvl="1"/>
            <a:r>
              <a:rPr lang="en-US" dirty="0"/>
              <a:t>Serif is helpful for Greek letters (</a:t>
            </a:r>
            <a:r>
              <a:rPr lang="en-US" dirty="0">
                <a:latin typeface="STIX Two Math" panose="02020603050405020304" pitchFamily="18" charset="0"/>
                <a:ea typeface="STIX Two Math" panose="02020603050405020304" pitchFamily="18" charset="0"/>
                <a:cs typeface="STIX Two Math" panose="02020603050405020304" pitchFamily="18" charset="0"/>
              </a:rPr>
              <a:t>α,</a:t>
            </a:r>
            <a:r>
              <a:rPr lang="en-US" dirty="0" err="1">
                <a:latin typeface="STIX Two Math" panose="02020603050405020304" pitchFamily="18" charset="0"/>
                <a:ea typeface="STIX Two Math" panose="02020603050405020304" pitchFamily="18" charset="0"/>
                <a:cs typeface="STIX Two Math" panose="02020603050405020304" pitchFamily="18" charset="0"/>
              </a:rPr>
              <a:t>δ,ν,ι</a:t>
            </a:r>
            <a:r>
              <a:rPr lang="en-US" dirty="0"/>
              <a:t> vs. α,</a:t>
            </a:r>
            <a:r>
              <a:rPr lang="en-US" dirty="0" err="1"/>
              <a:t>δ,ν,ι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1663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677595-80B7-2AAE-01C2-03454568D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Text</a:t>
            </a:r>
          </a:p>
        </p:txBody>
      </p:sp>
    </p:spTree>
    <p:extLst>
      <p:ext uri="{BB962C8B-B14F-4D97-AF65-F5344CB8AC3E}">
        <p14:creationId xmlns:p14="http://schemas.microsoft.com/office/powerpoint/2010/main" val="24279723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BF764C-D279-D502-98FC-89126E2E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err="1">
                <a:solidFill>
                  <a:schemeClr val="accent2"/>
                </a:solidFill>
                <a:latin typeface="Rockwell" panose="02060603020205020403" pitchFamily="18" charset="77"/>
              </a:rPr>
              <a:t>hyperref</a:t>
            </a:r>
            <a:r>
              <a:rPr lang="en-US" b="0" dirty="0">
                <a:solidFill>
                  <a:schemeClr val="accent2"/>
                </a:solidFill>
                <a:latin typeface="Rockwell" panose="02060603020205020403" pitchFamily="18" charset="77"/>
              </a:rPr>
              <a:t> </a:t>
            </a:r>
            <a:r>
              <a:rPr lang="en-US" dirty="0"/>
              <a:t>Package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A9E9F-3670-BE08-9A78-ED0B5D9A6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hyperref</a:t>
            </a:r>
            <a:r>
              <a:rPr lang="en-US" dirty="0"/>
              <a:t> package for in-text links</a:t>
            </a:r>
          </a:p>
          <a:p>
            <a:pPr lvl="1"/>
            <a:r>
              <a:rPr lang="en-US" dirty="0"/>
              <a:t>Set color name to one with good contrast (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blue</a:t>
            </a:r>
            <a:r>
              <a:rPr lang="en-US" dirty="0"/>
              <a:t> is OK)</a:t>
            </a:r>
          </a:p>
          <a:p>
            <a:r>
              <a:rPr lang="en-US" dirty="0"/>
              <a:t>Embed in bold face and/or add underline</a:t>
            </a:r>
          </a:p>
          <a:p>
            <a:r>
              <a:rPr lang="en-US" b="1" dirty="0"/>
              <a:t>Check</a:t>
            </a:r>
            <a:r>
              <a:rPr lang="en-US" dirty="0"/>
              <a:t> – how permanent is the link?</a:t>
            </a:r>
          </a:p>
          <a:p>
            <a:pPr lvl="1"/>
            <a:r>
              <a:rPr lang="en-US" dirty="0"/>
              <a:t>DOI links may be permanent</a:t>
            </a:r>
          </a:p>
        </p:txBody>
      </p:sp>
    </p:spTree>
    <p:extLst>
      <p:ext uri="{BB962C8B-B14F-4D97-AF65-F5344CB8AC3E}">
        <p14:creationId xmlns:p14="http://schemas.microsoft.com/office/powerpoint/2010/main" val="337187545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D71CC-41C2-08B9-D522-4DDB16684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A1D8D-51C3-EAC8-1CA9-0793A63E1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Add package – 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usepackage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hyperref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}</a:t>
            </a:r>
          </a:p>
          <a:p>
            <a:r>
              <a:rPr lang="en-US" dirty="0"/>
              <a:t>Make the link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href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{https://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en.Wikipedia.org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/wiki/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Tacoma_Narrows_Bridge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_(1940)}{Tacoma Narrows Bridge}</a:t>
            </a:r>
          </a:p>
          <a:p>
            <a:r>
              <a:rPr lang="en-US" dirty="0"/>
              <a:t>Make it bold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textbf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{}</a:t>
            </a:r>
          </a:p>
          <a:p>
            <a:pPr lvl="2"/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textbf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{\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href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{https://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en.Wikipedia.org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/wiki/</a:t>
            </a:r>
            <a:r>
              <a:rPr lang="en-US" dirty="0" err="1">
                <a:solidFill>
                  <a:schemeClr val="accent2"/>
                </a:solidFill>
                <a:latin typeface="Rockwell" panose="02060603020205020403" pitchFamily="18" charset="77"/>
              </a:rPr>
              <a:t>Tacoma_Narrows_Bridge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_(1940)}{Tacoma Narrows Bridge}}</a:t>
            </a:r>
          </a:p>
          <a:p>
            <a:r>
              <a:rPr lang="en-US" dirty="0"/>
              <a:t>Underline = </a:t>
            </a:r>
            <a:r>
              <a:rPr lang="en-US" dirty="0">
                <a:solidFill>
                  <a:schemeClr val="accent2"/>
                </a:solidFill>
                <a:latin typeface="Rockwell" panose="02060603020205020403" pitchFamily="18" charset="77"/>
              </a:rPr>
              <a:t>\underline{}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414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9E18DBF-8338-0B83-B5F1-3A5B8172D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Partial LaTeX for Equations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745E2D0-1A4C-6C2B-40E5-AC3B1BFEE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951"/>
            <a:ext cx="6863366" cy="4204452"/>
          </a:xfrm>
        </p:spPr>
        <p:txBody>
          <a:bodyPr>
            <a:normAutofit/>
          </a:bodyPr>
          <a:lstStyle/>
          <a:p>
            <a:r>
              <a:rPr lang="en-US" b="1" dirty="0">
                <a:latin typeface="Aptos ExtraBold" panose="020B0004020202020204" pitchFamily="34" charset="0"/>
              </a:rPr>
              <a:t>LaTeX (AMS)</a:t>
            </a:r>
          </a:p>
          <a:p>
            <a:pPr marL="457200" lvl="1" indent="0">
              <a:buNone/>
            </a:pPr>
            <a:r>
              <a:rPr lang="en-US" dirty="0"/>
              <a:t>\sigma=\sqrt{\frac{\sum\left(x_{</a:t>
            </a:r>
            <a:r>
              <a:rPr lang="en-US" dirty="0" err="1"/>
              <a:t>i</a:t>
            </a:r>
            <a:r>
              <a:rPr lang="en-US" dirty="0"/>
              <a:t>}-\mu\right)^{2}}{N}}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5"/>
                </a:solidFill>
                <a:latin typeface="Aptos ExtraBold" panose="020B0004020202020204" pitchFamily="34" charset="0"/>
              </a:rPr>
              <a:t>$</a:t>
            </a:r>
            <a:r>
              <a:rPr lang="en-US" dirty="0"/>
              <a:t> \sigma=\sqrt{\frac{\sum\left(x_{</a:t>
            </a:r>
            <a:r>
              <a:rPr lang="en-US" dirty="0" err="1"/>
              <a:t>i</a:t>
            </a:r>
            <a:r>
              <a:rPr lang="en-US" dirty="0"/>
              <a:t>}-\mu\right)^{2}}{N}} </a:t>
            </a:r>
            <a:r>
              <a:rPr lang="en-US" dirty="0">
                <a:solidFill>
                  <a:schemeClr val="accent5"/>
                </a:solidFill>
                <a:latin typeface="Aptos ExtraBold" panose="020B0004020202020204" pitchFamily="34" charset="0"/>
              </a:rPr>
              <a:t>$</a:t>
            </a:r>
          </a:p>
          <a:p>
            <a:r>
              <a:rPr lang="en-US" b="1" dirty="0">
                <a:latin typeface="Aptos ExtraBold" panose="020B0004020202020204" pitchFamily="34" charset="0"/>
              </a:rPr>
              <a:t>MathML</a:t>
            </a:r>
          </a:p>
          <a:p>
            <a:pPr lvl="1"/>
            <a:r>
              <a:rPr lang="en-US" dirty="0"/>
              <a:t>Long HTML Tag string on next slide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9" descr="Standard deviation equation">
                <a:extLst>
                  <a:ext uri="{FF2B5EF4-FFF2-40B4-BE49-F238E27FC236}">
                    <a16:creationId xmlns:a16="http://schemas.microsoft.com/office/drawing/2014/main" id="{D867B1BD-821E-B935-7406-DA8DE0CC419F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7972022" y="1254548"/>
                <a:ext cx="3910980" cy="1668956"/>
              </a:xfrm>
              <a:solidFill>
                <a:schemeClr val="bg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0" name="Content Placeholder 9" descr="Standard deviation equation">
                <a:extLst>
                  <a:ext uri="{FF2B5EF4-FFF2-40B4-BE49-F238E27FC236}">
                    <a16:creationId xmlns:a16="http://schemas.microsoft.com/office/drawing/2014/main" id="{D867B1BD-821E-B935-7406-DA8DE0CC41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7972022" y="1254548"/>
                <a:ext cx="3910980" cy="1668956"/>
              </a:xfrm>
              <a:blipFill>
                <a:blip r:embed="rId3"/>
                <a:stretch>
                  <a:fillRect t="-42105" b="-3308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701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02A6E-37F7-26A3-DFEE-5D8F917C2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563" y="280987"/>
            <a:ext cx="11121152" cy="878111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MathML</a:t>
            </a:r>
            <a:r>
              <a:rPr lang="en-US" dirty="0"/>
              <a:t> Code (Standard Deviation)</a:t>
            </a:r>
            <a:br>
              <a:rPr lang="en-US" dirty="0"/>
            </a:br>
            <a:r>
              <a:rPr lang="en-US" sz="3100" dirty="0">
                <a:solidFill>
                  <a:schemeClr val="tx1"/>
                </a:solidFill>
              </a:rPr>
              <a:t>HTML/EPUB, Canvas, WordPress, Drupal, Microsoft Word/PPT, 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8C302-8E7C-09FA-EB1E-9D3D8F0D2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958" y="1379738"/>
            <a:ext cx="5086350" cy="4203700"/>
          </a:xfrm>
        </p:spPr>
        <p:txBody>
          <a:bodyPr>
            <a:noAutofit/>
          </a:bodyPr>
          <a:lstStyle/>
          <a:p>
            <a:r>
              <a:rPr lang="en-US" dirty="0"/>
              <a:t>Extension of HTML</a:t>
            </a:r>
          </a:p>
          <a:p>
            <a:r>
              <a:rPr lang="en-US" dirty="0"/>
              <a:t>Unicode Hex Numbers</a:t>
            </a:r>
          </a:p>
          <a:p>
            <a:pPr lvl="1"/>
            <a:r>
              <a:rPr lang="en-US" dirty="0"/>
              <a:t>&amp;#x2212; is minus sign</a:t>
            </a:r>
          </a:p>
          <a:p>
            <a:pPr lvl="1"/>
            <a:r>
              <a:rPr lang="en-US" dirty="0"/>
              <a:t>&amp;#x3BC; is Greek </a:t>
            </a:r>
            <a:r>
              <a:rPr lang="en-US" dirty="0" err="1"/>
              <a:t>μ</a:t>
            </a:r>
            <a:endParaRPr lang="en-US" dirty="0"/>
          </a:p>
          <a:p>
            <a:pPr lvl="1"/>
            <a:r>
              <a:rPr lang="en-US" dirty="0"/>
              <a:t>Unicode numbers</a:t>
            </a:r>
          </a:p>
          <a:p>
            <a:pPr lvl="2"/>
            <a:r>
              <a:rPr lang="en-US" dirty="0"/>
              <a:t>Word &amp; HTML use it</a:t>
            </a:r>
          </a:p>
          <a:p>
            <a:pPr lvl="2"/>
            <a:r>
              <a:rPr lang="en-US" dirty="0"/>
              <a:t>LaTeX + Unicode still iffy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9DAE99D-9983-1E05-4DBA-D1ED9E92FA0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43266" y="1421974"/>
            <a:ext cx="5798480" cy="420445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&lt;math </a:t>
            </a:r>
            <a:r>
              <a:rPr lang="en-US" sz="1000" dirty="0" err="1"/>
              <a:t>xmlns</a:t>
            </a:r>
            <a:r>
              <a:rPr lang="en-US" sz="1000" dirty="0"/>
              <a:t>="http://www.w3.org/1998/Math/MathML" display="block"&gt;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&lt;</a:t>
            </a:r>
            <a:r>
              <a:rPr lang="en-US" sz="1000" dirty="0" err="1"/>
              <a:t>mo</a:t>
            </a:r>
            <a:r>
              <a:rPr lang="en-US" sz="1000" dirty="0"/>
              <a:t>&gt;:&lt;/</a:t>
            </a:r>
            <a:r>
              <a:rPr lang="en-US" sz="1000" dirty="0" err="1"/>
              <a:t>mo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&lt;mi&gt;&amp;#x3C3;&lt;/mi&gt;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&lt;</a:t>
            </a:r>
            <a:r>
              <a:rPr lang="en-US" sz="1000" dirty="0" err="1"/>
              <a:t>mo</a:t>
            </a:r>
            <a:r>
              <a:rPr lang="en-US" sz="1000" dirty="0"/>
              <a:t>&gt;=&lt;/</a:t>
            </a:r>
            <a:r>
              <a:rPr lang="en-US" sz="1000" dirty="0" err="1"/>
              <a:t>mo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&lt;</a:t>
            </a:r>
            <a:r>
              <a:rPr lang="en-US" sz="1000" dirty="0" err="1"/>
              <a:t>msqrt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&lt;</a:t>
            </a:r>
            <a:r>
              <a:rPr lang="en-US" sz="1000" dirty="0" err="1"/>
              <a:t>mfrac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&lt;</a:t>
            </a:r>
            <a:r>
              <a:rPr lang="en-US" sz="1000" dirty="0" err="1"/>
              <a:t>mrow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&lt;</a:t>
            </a:r>
            <a:r>
              <a:rPr lang="en-US" sz="1000" dirty="0" err="1"/>
              <a:t>mo</a:t>
            </a:r>
            <a:r>
              <a:rPr lang="en-US" sz="1000" dirty="0"/>
              <a:t> data-</a:t>
            </a:r>
            <a:r>
              <a:rPr lang="en-US" sz="1000" dirty="0" err="1"/>
              <a:t>mjx</a:t>
            </a:r>
            <a:r>
              <a:rPr lang="en-US" sz="1000" dirty="0"/>
              <a:t>-</a:t>
            </a:r>
            <a:r>
              <a:rPr lang="en-US" sz="1000" dirty="0" err="1"/>
              <a:t>texclass</a:t>
            </a:r>
            <a:r>
              <a:rPr lang="en-US" sz="1000" dirty="0"/>
              <a:t>="OP"&gt;&amp;#x2211;&lt;/</a:t>
            </a:r>
            <a:r>
              <a:rPr lang="en-US" sz="1000" dirty="0" err="1"/>
              <a:t>mo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&lt;</a:t>
            </a:r>
            <a:r>
              <a:rPr lang="en-US" sz="1000" dirty="0" err="1"/>
              <a:t>msup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&lt;</a:t>
            </a:r>
            <a:r>
              <a:rPr lang="en-US" sz="1000" dirty="0" err="1"/>
              <a:t>mrow</a:t>
            </a:r>
            <a:r>
              <a:rPr lang="en-US" sz="1000" dirty="0"/>
              <a:t> data-</a:t>
            </a:r>
            <a:r>
              <a:rPr lang="en-US" sz="1000" dirty="0" err="1"/>
              <a:t>mjx</a:t>
            </a:r>
            <a:r>
              <a:rPr lang="en-US" sz="1000" dirty="0"/>
              <a:t>-</a:t>
            </a:r>
            <a:r>
              <a:rPr lang="en-US" sz="1000" dirty="0" err="1"/>
              <a:t>texclass</a:t>
            </a:r>
            <a:r>
              <a:rPr lang="en-US" sz="1000" dirty="0"/>
              <a:t>="INNER"&gt;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&lt;</a:t>
            </a:r>
            <a:r>
              <a:rPr lang="en-US" sz="1000" dirty="0" err="1"/>
              <a:t>mo</a:t>
            </a:r>
            <a:r>
              <a:rPr lang="en-US" sz="1000" dirty="0"/>
              <a:t> data-</a:t>
            </a:r>
            <a:r>
              <a:rPr lang="en-US" sz="1000" dirty="0" err="1"/>
              <a:t>mjx</a:t>
            </a:r>
            <a:r>
              <a:rPr lang="en-US" sz="1000" dirty="0"/>
              <a:t>-</a:t>
            </a:r>
            <a:r>
              <a:rPr lang="en-US" sz="1000" dirty="0" err="1"/>
              <a:t>texclass</a:t>
            </a:r>
            <a:r>
              <a:rPr lang="en-US" sz="1000" dirty="0"/>
              <a:t>="OPEN"&gt;(&lt;/</a:t>
            </a:r>
            <a:r>
              <a:rPr lang="en-US" sz="1000" dirty="0" err="1"/>
              <a:t>mo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&lt;</a:t>
            </a:r>
            <a:r>
              <a:rPr lang="en-US" sz="1000" dirty="0" err="1"/>
              <a:t>msub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  &lt;mi&gt;x&lt;/mi&gt;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  &lt;</a:t>
            </a:r>
            <a:r>
              <a:rPr lang="en-US" sz="1000" dirty="0" err="1"/>
              <a:t>mrow</a:t>
            </a:r>
            <a:r>
              <a:rPr lang="en-US" sz="1000" dirty="0"/>
              <a:t> data-</a:t>
            </a:r>
            <a:r>
              <a:rPr lang="en-US" sz="1000" dirty="0" err="1"/>
              <a:t>mjx</a:t>
            </a:r>
            <a:r>
              <a:rPr lang="en-US" sz="1000" dirty="0"/>
              <a:t>-</a:t>
            </a:r>
            <a:r>
              <a:rPr lang="en-US" sz="1000" dirty="0" err="1"/>
              <a:t>texclass</a:t>
            </a:r>
            <a:r>
              <a:rPr lang="en-US" sz="1000" dirty="0"/>
              <a:t>="ORD"&gt;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    &lt;mi&gt;</a:t>
            </a:r>
            <a:r>
              <a:rPr lang="en-US" sz="1000" dirty="0" err="1"/>
              <a:t>i</a:t>
            </a:r>
            <a:r>
              <a:rPr lang="en-US" sz="1000" dirty="0"/>
              <a:t>&lt;/mi&gt;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  &lt;/</a:t>
            </a:r>
            <a:r>
              <a:rPr lang="en-US" sz="1000" dirty="0" err="1"/>
              <a:t>mrow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&lt;/</a:t>
            </a:r>
            <a:r>
              <a:rPr lang="en-US" sz="1000" dirty="0" err="1"/>
              <a:t>msub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&lt;</a:t>
            </a:r>
            <a:r>
              <a:rPr lang="en-US" sz="1000" dirty="0" err="1"/>
              <a:t>mo</a:t>
            </a:r>
            <a:r>
              <a:rPr lang="en-US" sz="1000" dirty="0"/>
              <a:t>&gt;&amp;#x2212;&lt;/</a:t>
            </a:r>
            <a:r>
              <a:rPr lang="en-US" sz="1000" dirty="0" err="1"/>
              <a:t>mo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&lt;mi&gt;&amp;#x3BC;&lt;/mi&gt;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&lt;</a:t>
            </a:r>
            <a:r>
              <a:rPr lang="en-US" sz="1000" dirty="0" err="1"/>
              <a:t>mo</a:t>
            </a:r>
            <a:r>
              <a:rPr lang="en-US" sz="1000" dirty="0"/>
              <a:t> data-</a:t>
            </a:r>
            <a:r>
              <a:rPr lang="en-US" sz="1000" dirty="0" err="1"/>
              <a:t>mjx</a:t>
            </a:r>
            <a:r>
              <a:rPr lang="en-US" sz="1000" dirty="0"/>
              <a:t>-</a:t>
            </a:r>
            <a:r>
              <a:rPr lang="en-US" sz="1000" dirty="0" err="1"/>
              <a:t>texclass</a:t>
            </a:r>
            <a:r>
              <a:rPr lang="en-US" sz="1000" dirty="0"/>
              <a:t>="CLOSE"&gt;)&lt;/</a:t>
            </a:r>
            <a:r>
              <a:rPr lang="en-US" sz="1000" dirty="0" err="1"/>
              <a:t>mo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&lt;/</a:t>
            </a:r>
            <a:r>
              <a:rPr lang="en-US" sz="1000" dirty="0" err="1"/>
              <a:t>mrow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&lt;</a:t>
            </a:r>
            <a:r>
              <a:rPr lang="en-US" sz="1000" dirty="0" err="1"/>
              <a:t>mrow</a:t>
            </a:r>
            <a:r>
              <a:rPr lang="en-US" sz="1000" dirty="0"/>
              <a:t> data-</a:t>
            </a:r>
            <a:r>
              <a:rPr lang="en-US" sz="1000" dirty="0" err="1"/>
              <a:t>mjx</a:t>
            </a:r>
            <a:r>
              <a:rPr lang="en-US" sz="1000" dirty="0"/>
              <a:t>-</a:t>
            </a:r>
            <a:r>
              <a:rPr lang="en-US" sz="1000" dirty="0" err="1"/>
              <a:t>texclass</a:t>
            </a:r>
            <a:r>
              <a:rPr lang="en-US" sz="1000" dirty="0"/>
              <a:t>="ORD"&gt;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  &lt;</a:t>
            </a:r>
            <a:r>
              <a:rPr lang="en-US" sz="1000" dirty="0" err="1"/>
              <a:t>mn</a:t>
            </a:r>
            <a:r>
              <a:rPr lang="en-US" sz="1000" dirty="0"/>
              <a:t>&gt;2&lt;/</a:t>
            </a:r>
            <a:r>
              <a:rPr lang="en-US" sz="1000" dirty="0" err="1"/>
              <a:t>mn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  &lt;/</a:t>
            </a:r>
            <a:r>
              <a:rPr lang="en-US" sz="1000" dirty="0" err="1"/>
              <a:t>mrow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  &lt;/</a:t>
            </a:r>
            <a:r>
              <a:rPr lang="en-US" sz="1000" dirty="0" err="1"/>
              <a:t>msup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&lt;/</a:t>
            </a:r>
            <a:r>
              <a:rPr lang="en-US" sz="1000" dirty="0" err="1"/>
              <a:t>mrow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  &lt;mi&gt;N&lt;/mi&gt;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  &lt;/</a:t>
            </a:r>
            <a:r>
              <a:rPr lang="en-US" sz="1000" dirty="0" err="1"/>
              <a:t>mfrac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  &lt;/</a:t>
            </a:r>
            <a:r>
              <a:rPr lang="en-US" sz="1000" dirty="0" err="1"/>
              <a:t>msqrt</a:t>
            </a:r>
            <a:r>
              <a:rPr lang="en-US" sz="10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/>
              <a:t>&lt;/math&gt;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4A8EE46-D804-6758-890B-71B74270D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07617" y="3747752"/>
            <a:ext cx="2137893" cy="373487"/>
          </a:xfrm>
          <a:prstGeom prst="ellipse">
            <a:avLst/>
          </a:prstGeom>
          <a:solidFill>
            <a:schemeClr val="accent1">
              <a:alpha val="26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17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AE2F4-FB5F-3FC0-F24A-09B13A65D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AMS LaTeX Insertion → MathML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4FC85-F21E-9DCA-0ABA-3043A732B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951"/>
            <a:ext cx="5626994" cy="4204452"/>
          </a:xfrm>
        </p:spPr>
        <p:txBody>
          <a:bodyPr/>
          <a:lstStyle/>
          <a:p>
            <a:r>
              <a:rPr lang="en-US" dirty="0"/>
              <a:t>Word, PowerPoint, Canvas, etc.</a:t>
            </a:r>
          </a:p>
          <a:p>
            <a:r>
              <a:rPr lang="en-US" b="1" dirty="0"/>
              <a:t>Live Demo</a:t>
            </a:r>
          </a:p>
          <a:p>
            <a:pPr marL="457200" lvl="1" indent="0">
              <a:buNone/>
            </a:pPr>
            <a:r>
              <a:rPr lang="en-US" dirty="0"/>
              <a:t>\sigma=\sqrt{\frac{\sum\left(x_{</a:t>
            </a:r>
            <a:r>
              <a:rPr lang="en-US" dirty="0" err="1"/>
              <a:t>i</a:t>
            </a:r>
            <a:r>
              <a:rPr lang="en-US" dirty="0"/>
              <a:t>}-\mu\right)^{2}}{N}}</a:t>
            </a:r>
          </a:p>
          <a:p>
            <a:pPr marL="457200" lvl="1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BA65DC1-0525-B178-3CE2-37F9F6B05986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BA65DC1-0525-B178-3CE2-37F9F6B059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blipFill>
                <a:blip r:embed="rId3"/>
                <a:stretch>
                  <a:fillRect t="-16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737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SU Vibrant 2025">
      <a:dk1>
        <a:srgbClr val="000000"/>
      </a:dk1>
      <a:lt1>
        <a:srgbClr val="FFFFFF"/>
      </a:lt1>
      <a:dk2>
        <a:srgbClr val="1E407C"/>
      </a:dk2>
      <a:lt2>
        <a:srgbClr val="96BEE6"/>
      </a:lt2>
      <a:accent1>
        <a:srgbClr val="167AAE"/>
      </a:accent1>
      <a:accent2>
        <a:srgbClr val="2B7974"/>
      </a:accent2>
      <a:accent3>
        <a:srgbClr val="491D70"/>
      </a:accent3>
      <a:accent4>
        <a:srgbClr val="FDD100"/>
      </a:accent4>
      <a:accent5>
        <a:srgbClr val="BC1F4A"/>
      </a:accent5>
      <a:accent6>
        <a:srgbClr val="E88301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SU Vibrant 2025">
    <a:dk1>
      <a:srgbClr val="000000"/>
    </a:dk1>
    <a:lt1>
      <a:srgbClr val="FFFFFF"/>
    </a:lt1>
    <a:dk2>
      <a:srgbClr val="1E407C"/>
    </a:dk2>
    <a:lt2>
      <a:srgbClr val="96BEE6"/>
    </a:lt2>
    <a:accent1>
      <a:srgbClr val="167AAE"/>
    </a:accent1>
    <a:accent2>
      <a:srgbClr val="2B7974"/>
    </a:accent2>
    <a:accent3>
      <a:srgbClr val="491D70"/>
    </a:accent3>
    <a:accent4>
      <a:srgbClr val="FDD100"/>
    </a:accent4>
    <a:accent5>
      <a:srgbClr val="BC1F4A"/>
    </a:accent5>
    <a:accent6>
      <a:srgbClr val="E88301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5620A1BE58A544B29416A2D4FAC459" ma:contentTypeVersion="18" ma:contentTypeDescription="Create a new document." ma:contentTypeScope="" ma:versionID="5d77cac10c4c5cf5e8d37dd59fd42483">
  <xsd:schema xmlns:xsd="http://www.w3.org/2001/XMLSchema" xmlns:xs="http://www.w3.org/2001/XMLSchema" xmlns:p="http://schemas.microsoft.com/office/2006/metadata/properties" xmlns:ns3="65263b67-a49b-411c-b66d-b86c6f665774" xmlns:ns4="c1fa8a07-d2e7-43f5-a144-a05d76516e45" targetNamespace="http://schemas.microsoft.com/office/2006/metadata/properties" ma:root="true" ma:fieldsID="f77576539edb135a3780cf9bc2c0d88f" ns3:_="" ns4:_="">
    <xsd:import namespace="65263b67-a49b-411c-b66d-b86c6f665774"/>
    <xsd:import namespace="c1fa8a07-d2e7-43f5-a144-a05d76516e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Location" minOccurs="0"/>
                <xsd:element ref="ns3:MediaServiceOCR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263b67-a49b-411c-b66d-b86c6f6657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fa8a07-d2e7-43f5-a144-a05d76516e4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5263b67-a49b-411c-b66d-b86c6f66577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B34D2F-AB08-4E83-B039-301ABAE686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263b67-a49b-411c-b66d-b86c6f665774"/>
    <ds:schemaRef ds:uri="c1fa8a07-d2e7-43f5-a144-a05d76516e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5B6270-B41B-4C19-80C2-E64E6088D645}">
  <ds:schemaRefs>
    <ds:schemaRef ds:uri="http://schemas.microsoft.com/office/2006/documentManagement/types"/>
    <ds:schemaRef ds:uri="65263b67-a49b-411c-b66d-b86c6f665774"/>
    <ds:schemaRef ds:uri="http://purl.org/dc/dcmitype/"/>
    <ds:schemaRef ds:uri="http://schemas.microsoft.com/office/infopath/2007/PartnerControls"/>
    <ds:schemaRef ds:uri="c1fa8a07-d2e7-43f5-a144-a05d76516e45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602B3A7-5833-455D-BE0D-DD33D0135B0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cf48d45-3ddb-4389-a9c1-c115526eb52e}" enabled="0" method="" siteId="{7cf48d45-3ddb-4389-a9c1-c115526eb52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18165</TotalTime>
  <Words>3331</Words>
  <Application>Microsoft Macintosh PowerPoint</Application>
  <PresentationFormat>Widescreen</PresentationFormat>
  <Paragraphs>496</Paragraphs>
  <Slides>68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83" baseType="lpstr">
      <vt:lpstr>Aptos</vt:lpstr>
      <vt:lpstr>Aptos ExtraBold</vt:lpstr>
      <vt:lpstr>Aptos SemiBold</vt:lpstr>
      <vt:lpstr>Arial</vt:lpstr>
      <vt:lpstr>Calibri</vt:lpstr>
      <vt:lpstr>Cambria Math</vt:lpstr>
      <vt:lpstr>Candara</vt:lpstr>
      <vt:lpstr>Century Schoolbook</vt:lpstr>
      <vt:lpstr>Libre Franklin Medium</vt:lpstr>
      <vt:lpstr>Libre Franklin SemiBold</vt:lpstr>
      <vt:lpstr>Rockwell</vt:lpstr>
      <vt:lpstr>STIX Two Math</vt:lpstr>
      <vt:lpstr>Wingdings</vt:lpstr>
      <vt:lpstr>Wingdings 2</vt:lpstr>
      <vt:lpstr>Office Theme</vt:lpstr>
      <vt:lpstr>From LaTeX and Pandoc to Accessible Document 2026 Accessibility Summit</vt:lpstr>
      <vt:lpstr>Outline</vt:lpstr>
      <vt:lpstr>Recommendations Summary</vt:lpstr>
      <vt:lpstr>Word/HTML vs. PDF</vt:lpstr>
      <vt:lpstr>What is Tex and LaTeX</vt:lpstr>
      <vt:lpstr>AMS LaTeX</vt:lpstr>
      <vt:lpstr>Partial LaTeX for Equations</vt:lpstr>
      <vt:lpstr>MathML Code (Standard Deviation) HTML/EPUB, Canvas, WordPress, Drupal, Microsoft Word/PPT, ...</vt:lpstr>
      <vt:lpstr>AMS LaTeX Insertion → MathML</vt:lpstr>
      <vt:lpstr>Tex: Beyond Equations</vt:lpstr>
      <vt:lpstr>TeX and LaTeX</vt:lpstr>
      <vt:lpstr>Demo: LaTeX Compile PDF</vt:lpstr>
      <vt:lpstr>Example TeX Preamble Text from “Buoyed with Joy”</vt:lpstr>
      <vt:lpstr>Body and Visual Headings</vt:lpstr>
      <vt:lpstr>LaTex Compliers &amp; Packages</vt:lpstr>
      <vt:lpstr>Example: Tacoma Narrows Bridge Overleaf</vt:lpstr>
      <vt:lpstr>What kinds of Packages?</vt:lpstr>
      <vt:lpstr>Implications of Packages</vt:lpstr>
      <vt:lpstr>Accessibility Improvements</vt:lpstr>
      <vt:lpstr>WCAG vs. PDF/UA-2</vt:lpstr>
      <vt:lpstr>General Recommendations</vt:lpstr>
      <vt:lpstr>Headings</vt:lpstr>
      <vt:lpstr>LaTeX Heading Levels (Overleaf Sections)</vt:lpstr>
      <vt:lpstr>Tagged PDF Headings War?</vt:lpstr>
      <vt:lpstr>Headings Recommendation</vt:lpstr>
      <vt:lpstr>Tables</vt:lpstr>
      <vt:lpstr>Bare Minimum for Tables</vt:lpstr>
      <vt:lpstr>LaTeX Packages (Overleaf Tables)</vt:lpstr>
      <vt:lpstr>Example Table</vt:lpstr>
      <vt:lpstr>Bonus Word Table Demo</vt:lpstr>
      <vt:lpstr>Image Alt Text...in LaTeX</vt:lpstr>
      <vt:lpstr>graphicsx Package</vt:lpstr>
      <vt:lpstr>Add ALT Text (for Pandoc)</vt:lpstr>
      <vt:lpstr>Diagrams and Long Descriptions</vt:lpstr>
      <vt:lpstr>Bare Minimum for Charts</vt:lpstr>
      <vt:lpstr>Long Description Parts</vt:lpstr>
      <vt:lpstr>Example Tree Diagram With Long Description Below</vt:lpstr>
      <vt:lpstr>WCAG Compliant Keep Long Description Below</vt:lpstr>
      <vt:lpstr>LaTeX Packages for Images</vt:lpstr>
      <vt:lpstr>Color</vt:lpstr>
      <vt:lpstr>Limited Color Palette Default too limited</vt:lpstr>
      <vt:lpstr>xcolor Package Option</vt:lpstr>
      <vt:lpstr>Tikz Bar Graph (Overleaf)</vt:lpstr>
      <vt:lpstr>Bar Graph Accessibility</vt:lpstr>
      <vt:lpstr>PGF Plots</vt:lpstr>
      <vt:lpstr>Enter Pandoc</vt:lpstr>
      <vt:lpstr>Installation</vt:lpstr>
      <vt:lpstr>Command Line Interfaces</vt:lpstr>
      <vt:lpstr>LaTeX Math to MathML (Dr. Drang)</vt:lpstr>
      <vt:lpstr>Directory Navigation</vt:lpstr>
      <vt:lpstr>Tex File → HTML 5 + MathML</vt:lpstr>
      <vt:lpstr>Using images?</vt:lpstr>
      <vt:lpstr>Also Word</vt:lpstr>
      <vt:lpstr>Customize Word Styles</vt:lpstr>
      <vt:lpstr>My Current Word Template</vt:lpstr>
      <vt:lpstr>Beamer to PowerPoint (One Way)</vt:lpstr>
      <vt:lpstr>Word with Images to HTML</vt:lpstr>
      <vt:lpstr>Questions?</vt:lpstr>
      <vt:lpstr>Appendix</vt:lpstr>
      <vt:lpstr>Cons and Pros of LaTeX</vt:lpstr>
      <vt:lpstr>Lists </vt:lpstr>
      <vt:lpstr>Bare Minimum for Lists</vt:lpstr>
      <vt:lpstr>Embedding Math</vt:lpstr>
      <vt:lpstr>AMS Math (Overleaf Equations)</vt:lpstr>
      <vt:lpstr>Additional Comments</vt:lpstr>
      <vt:lpstr>Link Text</vt:lpstr>
      <vt:lpstr>hyperref Package</vt:lpstr>
      <vt:lpstr>Example Link</vt:lpstr>
    </vt:vector>
  </TitlesOfParts>
  <Manager/>
  <Company>The Pennsylvania State University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LaTeX and Pandoc to Accessible Document</dc:title>
  <dc:subject/>
  <dc:creator>Elizabeth J. Pyatt</dc:creator>
  <cp:keywords/>
  <dc:description/>
  <cp:lastModifiedBy>Pyatt, Elizabeth J</cp:lastModifiedBy>
  <cp:revision>36</cp:revision>
  <dcterms:created xsi:type="dcterms:W3CDTF">2024-08-06T16:10:24Z</dcterms:created>
  <dcterms:modified xsi:type="dcterms:W3CDTF">2026-07-09T23:55:58Z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0x0101006C5620A1BE58A544B29416A2D4FAC459</vt:lpwstr>
  </property>
</Properties>
</file>