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8" r:id="rId2"/>
    <p:sldId id="257" r:id="rId3"/>
    <p:sldId id="263" r:id="rId4"/>
    <p:sldId id="283" r:id="rId5"/>
    <p:sldId id="284" r:id="rId6"/>
    <p:sldId id="285" r:id="rId7"/>
    <p:sldId id="262" r:id="rId8"/>
    <p:sldId id="282" r:id="rId9"/>
    <p:sldId id="287" r:id="rId10"/>
    <p:sldId id="286" r:id="rId11"/>
    <p:sldId id="288" r:id="rId12"/>
    <p:sldId id="291" r:id="rId13"/>
    <p:sldId id="272" r:id="rId14"/>
    <p:sldId id="273" r:id="rId15"/>
    <p:sldId id="292" r:id="rId16"/>
    <p:sldId id="264" r:id="rId17"/>
    <p:sldId id="289" r:id="rId18"/>
    <p:sldId id="290" r:id="rId19"/>
    <p:sldId id="281" r:id="rId20"/>
    <p:sldId id="274" r:id="rId21"/>
    <p:sldId id="259"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5D34"/>
    <a:srgbClr val="6F3A1E"/>
    <a:srgbClr val="FFFFFF"/>
    <a:srgbClr val="844C27"/>
    <a:srgbClr val="63351C"/>
    <a:srgbClr val="1D3E24"/>
    <a:srgbClr val="0F21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60"/>
  </p:normalViewPr>
  <p:slideViewPr>
    <p:cSldViewPr snapToGrid="0" snapToObjects="1">
      <p:cViewPr varScale="1">
        <p:scale>
          <a:sx n="81" d="100"/>
          <a:sy n="81" d="100"/>
        </p:scale>
        <p:origin x="1426"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39A38F0-8EFD-4068-B678-EBDBB150C93D}" type="datetimeFigureOut">
              <a:rPr lang="en-US" smtClean="0"/>
              <a:t>2/5/2020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EC51692-45F3-4C91-B5AA-F8F210053F2A}" type="slidenum">
              <a:rPr lang="en-US" smtClean="0"/>
              <a:t>‹#›</a:t>
            </a:fld>
            <a:endParaRPr lang="en-US"/>
          </a:p>
        </p:txBody>
      </p:sp>
    </p:spTree>
    <p:extLst>
      <p:ext uri="{BB962C8B-B14F-4D97-AF65-F5344CB8AC3E}">
        <p14:creationId xmlns:p14="http://schemas.microsoft.com/office/powerpoint/2010/main" val="1465115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C51692-45F3-4C91-B5AA-F8F210053F2A}" type="slidenum">
              <a:rPr lang="en-US" smtClean="0"/>
              <a:t>2</a:t>
            </a:fld>
            <a:endParaRPr lang="en-US"/>
          </a:p>
        </p:txBody>
      </p:sp>
    </p:spTree>
    <p:extLst>
      <p:ext uri="{BB962C8B-B14F-4D97-AF65-F5344CB8AC3E}">
        <p14:creationId xmlns:p14="http://schemas.microsoft.com/office/powerpoint/2010/main" val="2955305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2130425"/>
            <a:ext cx="9144000" cy="1470025"/>
          </a:xfrm>
        </p:spPr>
        <p:txBody>
          <a:bodyPr/>
          <a:lstStyle>
            <a:lvl1pPr>
              <a:defRPr>
                <a:solidFill>
                  <a:srgbClr val="844C27"/>
                </a:solidFill>
              </a:defRPr>
            </a:lvl1pPr>
          </a:lstStyle>
          <a:p>
            <a:r>
              <a:rPr lang="en-US" dirty="0"/>
              <a:t>CLICK  TO  EDIT  MASTER  TITLE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p:txBody>
          <a:bodyPr/>
          <a:lstStyle/>
          <a:p>
            <a:fld id="{B420C785-2088-894C-8E68-214B77655CAD}"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7914CD-7239-3A43-935C-1C28AC4D942B}" type="slidenum">
              <a:rPr lang="en-US" smtClean="0"/>
              <a:t>‹#›</a:t>
            </a:fld>
            <a:endParaRPr lang="en-US"/>
          </a:p>
        </p:txBody>
      </p:sp>
    </p:spTree>
    <p:extLst>
      <p:ext uri="{BB962C8B-B14F-4D97-AF65-F5344CB8AC3E}">
        <p14:creationId xmlns:p14="http://schemas.microsoft.com/office/powerpoint/2010/main" val="154585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D5D34"/>
                </a:solidFill>
              </a:defRPr>
            </a:lvl1pPr>
          </a:lstStyle>
          <a:p>
            <a:r>
              <a:rPr lang="en-US" dirty="0"/>
              <a:t>CLICK TO EDIT MASTER TITLE</a:t>
            </a:r>
          </a:p>
        </p:txBody>
      </p:sp>
      <p:sp>
        <p:nvSpPr>
          <p:cNvPr id="3" name="Vertical Text Placeholder 2"/>
          <p:cNvSpPr>
            <a:spLocks noGrp="1"/>
          </p:cNvSpPr>
          <p:nvPr>
            <p:ph type="body" orient="vert" idx="1"/>
          </p:nvPr>
        </p:nvSpPr>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420C785-2088-894C-8E68-214B77655CAD}"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7914CD-7239-3A43-935C-1C28AC4D942B}" type="slidenum">
              <a:rPr lang="en-US" smtClean="0"/>
              <a:t>‹#›</a:t>
            </a:fld>
            <a:endParaRPr lang="en-US"/>
          </a:p>
        </p:txBody>
      </p:sp>
    </p:spTree>
    <p:extLst>
      <p:ext uri="{BB962C8B-B14F-4D97-AF65-F5344CB8AC3E}">
        <p14:creationId xmlns:p14="http://schemas.microsoft.com/office/powerpoint/2010/main" val="1305848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lvl1pPr>
              <a:defRPr>
                <a:solidFill>
                  <a:srgbClr val="2D5D34"/>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420C785-2088-894C-8E68-214B77655CAD}"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0" i="0">
                <a:latin typeface="Helvetica Light"/>
                <a:cs typeface="Helvetica Light"/>
              </a:defRPr>
            </a:lvl1pPr>
          </a:lstStyle>
          <a:p>
            <a:r>
              <a:rPr lang="en-US" dirty="0" err="1"/>
              <a:t>Montanatech.edu</a:t>
            </a:r>
            <a:endParaRPr lang="en-US" dirty="0"/>
          </a:p>
        </p:txBody>
      </p:sp>
    </p:spTree>
    <p:extLst>
      <p:ext uri="{BB962C8B-B14F-4D97-AF65-F5344CB8AC3E}">
        <p14:creationId xmlns:p14="http://schemas.microsoft.com/office/powerpoint/2010/main" val="154655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with Subhead">
    <p:spTree>
      <p:nvGrpSpPr>
        <p:cNvPr id="1" name=""/>
        <p:cNvGrpSpPr/>
        <p:nvPr/>
      </p:nvGrpSpPr>
      <p:grpSpPr>
        <a:xfrm>
          <a:off x="0" y="0"/>
          <a:ext cx="0" cy="0"/>
          <a:chOff x="0" y="0"/>
          <a:chExt cx="0" cy="0"/>
        </a:xfrm>
      </p:grpSpPr>
      <p:sp>
        <p:nvSpPr>
          <p:cNvPr id="7" name="Text Placeholder 55"/>
          <p:cNvSpPr>
            <a:spLocks noGrp="1"/>
          </p:cNvSpPr>
          <p:nvPr>
            <p:ph type="body" sz="quarter" idx="33" hasCustomPrompt="1"/>
          </p:nvPr>
        </p:nvSpPr>
        <p:spPr>
          <a:xfrm>
            <a:off x="368300" y="1041221"/>
            <a:ext cx="8408988" cy="300082"/>
          </a:xfrm>
          <a:prstGeom prst="rect">
            <a:avLst/>
          </a:prstGeom>
        </p:spPr>
        <p:txBody>
          <a:bodyPr lIns="0" tIns="0" rIns="0" bIns="0">
            <a:spAutoFit/>
          </a:bodyPr>
          <a:lstStyle>
            <a:lvl1pPr marL="0" indent="0" algn="l">
              <a:buNone/>
              <a:defRPr sz="1950" b="1" i="1" spc="0" baseline="0">
                <a:solidFill>
                  <a:schemeClr val="accent3"/>
                </a:solidFill>
                <a:latin typeface="+mn-lt"/>
              </a:defRPr>
            </a:lvl1pPr>
            <a:lvl2pPr>
              <a:buNone/>
              <a:defRPr sz="1500">
                <a:solidFill>
                  <a:schemeClr val="tx2"/>
                </a:solidFill>
                <a:latin typeface="+mn-lt"/>
              </a:defRPr>
            </a:lvl2pPr>
            <a:lvl3pPr marL="685800" indent="0">
              <a:buNone/>
              <a:defRPr sz="1500">
                <a:solidFill>
                  <a:schemeClr val="tx2"/>
                </a:solidFill>
                <a:latin typeface="+mn-lt"/>
              </a:defRPr>
            </a:lvl3pPr>
            <a:lvl4pPr marL="1028700" indent="0">
              <a:buNone/>
              <a:defRPr sz="1500">
                <a:solidFill>
                  <a:schemeClr val="tx2"/>
                </a:solidFill>
                <a:latin typeface="+mn-lt"/>
              </a:defRPr>
            </a:lvl4pPr>
            <a:lvl5pPr marL="1371600" indent="0">
              <a:buNone/>
              <a:defRPr sz="1500">
                <a:solidFill>
                  <a:schemeClr val="tx2"/>
                </a:solidFill>
                <a:latin typeface="+mn-lt"/>
              </a:defRPr>
            </a:lvl5pPr>
          </a:lstStyle>
          <a:p>
            <a:pPr lvl="0"/>
            <a:r>
              <a:rPr lang="en-US" dirty="0"/>
              <a:t>Click to edit subhead</a:t>
            </a:r>
          </a:p>
        </p:txBody>
      </p:sp>
      <p:sp>
        <p:nvSpPr>
          <p:cNvPr id="11" name="Content Placeholder 10"/>
          <p:cNvSpPr>
            <a:spLocks noGrp="1"/>
          </p:cNvSpPr>
          <p:nvPr>
            <p:ph sz="quarter" idx="36"/>
          </p:nvPr>
        </p:nvSpPr>
        <p:spPr>
          <a:xfrm>
            <a:off x="368300" y="1753938"/>
            <a:ext cx="8408988" cy="4215266"/>
          </a:xfrm>
        </p:spPr>
        <p:txBody>
          <a:bodyPr/>
          <a:lstStyle>
            <a:lvl1pPr marL="257175" indent="-257175">
              <a:defRPr lang="en-US" sz="1500" kern="1200" dirty="0">
                <a:solidFill>
                  <a:schemeClr val="tx2">
                    <a:lumMod val="50000"/>
                  </a:schemeClr>
                </a:solidFill>
                <a:latin typeface="+mn-lt"/>
                <a:ea typeface="+mn-ea"/>
                <a:cs typeface="+mn-cs"/>
              </a:defRPr>
            </a:lvl1pPr>
            <a:lvl2pPr marL="642938" indent="-342900">
              <a:defRPr lang="en-US" sz="1350" kern="1200" dirty="0">
                <a:solidFill>
                  <a:schemeClr val="tx2">
                    <a:lumMod val="50000"/>
                  </a:schemeClr>
                </a:solidFill>
                <a:latin typeface="+mn-lt"/>
                <a:ea typeface="+mn-ea"/>
                <a:cs typeface="+mn-cs"/>
              </a:defRPr>
            </a:lvl2pPr>
            <a:lvl3pPr marL="900113" indent="-257175">
              <a:defRPr lang="en-US" sz="1200" kern="1200" baseline="0" dirty="0">
                <a:solidFill>
                  <a:schemeClr val="tx2">
                    <a:lumMod val="50000"/>
                  </a:schemeClr>
                </a:solidFill>
                <a:latin typeface="+mn-lt"/>
                <a:ea typeface="+mn-ea"/>
                <a:cs typeface="+mn-cs"/>
              </a:defRPr>
            </a:lvl3pPr>
            <a:lvl4pPr marL="1198960" indent="-257175">
              <a:defRPr lang="en-US" sz="1050" kern="1200" baseline="0" dirty="0">
                <a:solidFill>
                  <a:schemeClr val="tx2">
                    <a:lumMod val="50000"/>
                  </a:schemeClr>
                </a:solidFill>
                <a:latin typeface="+mn-lt"/>
                <a:ea typeface="+mn-ea"/>
                <a:cs typeface="+mn-cs"/>
              </a:defRPr>
            </a:lvl4pPr>
            <a:lvl5pPr marL="1456135" indent="-257175">
              <a:defRPr lang="en-US" sz="900" kern="1200" dirty="0">
                <a:solidFill>
                  <a:schemeClr val="tx2">
                    <a:lumMod val="50000"/>
                  </a:schemeClr>
                </a:solidFill>
                <a:latin typeface="+mn-lt"/>
                <a:ea typeface="+mn-ea"/>
                <a:cs typeface="+mn-cs"/>
              </a:defRPr>
            </a:lvl5pPr>
          </a:lstStyle>
          <a:p>
            <a:pPr marL="215504" lvl="0" indent="-215504" algn="l" defTabSz="685800" rtl="0" eaLnBrk="1" latinLnBrk="0" hangingPunct="1">
              <a:spcBef>
                <a:spcPts val="600"/>
              </a:spcBef>
              <a:buClr>
                <a:schemeClr val="accent1"/>
              </a:buClr>
              <a:buFont typeface="Arial" panose="020B0604020202020204" pitchFamily="34" charset="0"/>
              <a:buChar char="•"/>
            </a:pPr>
            <a:r>
              <a:rPr lang="en-US"/>
              <a:t>Click to edit Master text styles</a:t>
            </a:r>
          </a:p>
          <a:p>
            <a:pPr marL="215504" lvl="1" indent="-215504" algn="l" defTabSz="685800" rtl="0" eaLnBrk="1" latinLnBrk="0" hangingPunct="1">
              <a:spcBef>
                <a:spcPts val="600"/>
              </a:spcBef>
              <a:buClr>
                <a:schemeClr val="accent1"/>
              </a:buClr>
              <a:buFont typeface="Arial" panose="020B0604020202020204" pitchFamily="34" charset="0"/>
              <a:buChar char="•"/>
            </a:pPr>
            <a:r>
              <a:rPr lang="en-US"/>
              <a:t>Second level</a:t>
            </a:r>
          </a:p>
          <a:p>
            <a:pPr marL="215504" lvl="2" indent="-215504" algn="l" defTabSz="685800" rtl="0" eaLnBrk="1" latinLnBrk="0" hangingPunct="1">
              <a:spcBef>
                <a:spcPts val="600"/>
              </a:spcBef>
              <a:buClr>
                <a:schemeClr val="accent1"/>
              </a:buClr>
              <a:buFont typeface="Arial" panose="020B0604020202020204" pitchFamily="34" charset="0"/>
              <a:buChar char="•"/>
            </a:pPr>
            <a:r>
              <a:rPr lang="en-US"/>
              <a:t>Third level</a:t>
            </a:r>
          </a:p>
          <a:p>
            <a:pPr marL="215504" lvl="3" indent="-215504" algn="l" defTabSz="685800" rtl="0" eaLnBrk="1" latinLnBrk="0" hangingPunct="1">
              <a:spcBef>
                <a:spcPts val="600"/>
              </a:spcBef>
              <a:buClr>
                <a:schemeClr val="accent1"/>
              </a:buClr>
              <a:buFont typeface="Arial" panose="020B0604020202020204" pitchFamily="34" charset="0"/>
              <a:buChar char="•"/>
            </a:pPr>
            <a:r>
              <a:rPr lang="en-US"/>
              <a:t>Fourth level</a:t>
            </a:r>
          </a:p>
          <a:p>
            <a:pPr marL="215504" lvl="4" indent="-215504" algn="l" defTabSz="685800" rtl="0" eaLnBrk="1" latinLnBrk="0" hangingPunct="1">
              <a:spcBef>
                <a:spcPts val="600"/>
              </a:spcBef>
              <a:buClr>
                <a:schemeClr val="accent1"/>
              </a:buClr>
              <a:buFont typeface="Arial" panose="020B0604020202020204" pitchFamily="34" charset="0"/>
              <a:buChar char="•"/>
            </a:pPr>
            <a:r>
              <a:rPr lang="en-US"/>
              <a:t>Fifth level</a:t>
            </a:r>
            <a:endParaRPr lang="en-US" dirty="0"/>
          </a:p>
        </p:txBody>
      </p:sp>
      <p:sp>
        <p:nvSpPr>
          <p:cNvPr id="2" name="Title 1"/>
          <p:cNvSpPr>
            <a:spLocks noGrp="1"/>
          </p:cNvSpPr>
          <p:nvPr>
            <p:ph type="title" hasCustomPrompt="1"/>
          </p:nvPr>
        </p:nvSpPr>
        <p:spPr>
          <a:xfrm>
            <a:off x="369888" y="435061"/>
            <a:ext cx="8405812" cy="492443"/>
          </a:xfrm>
        </p:spPr>
        <p:txBody>
          <a:bodyPr/>
          <a:lstStyle>
            <a:lvl1pPr algn="l">
              <a:defRPr/>
            </a:lvl1pPr>
          </a:lstStyle>
          <a:p>
            <a:r>
              <a:rPr lang="en-US" dirty="0"/>
              <a:t>Click to edit headline</a:t>
            </a:r>
          </a:p>
        </p:txBody>
      </p:sp>
      <p:sp>
        <p:nvSpPr>
          <p:cNvPr id="8" name="Rectangle 7"/>
          <p:cNvSpPr/>
          <p:nvPr userDrawn="1"/>
        </p:nvSpPr>
        <p:spPr>
          <a:xfrm>
            <a:off x="0" y="1767"/>
            <a:ext cx="9144000" cy="2615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1865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D5D34"/>
                </a:solidFill>
              </a:defRPr>
            </a:lvl1pPr>
          </a:lstStyle>
          <a:p>
            <a:r>
              <a:rPr lang="en-US" dirty="0"/>
              <a:t>CLICK  TO  EDIT  MASTER  TITLE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420C785-2088-894C-8E68-214B77655CAD}"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7914CD-7239-3A43-935C-1C28AC4D942B}" type="slidenum">
              <a:rPr lang="en-US" smtClean="0"/>
              <a:t>‹#›</a:t>
            </a:fld>
            <a:endParaRPr lang="en-US"/>
          </a:p>
        </p:txBody>
      </p:sp>
    </p:spTree>
    <p:extLst>
      <p:ext uri="{BB962C8B-B14F-4D97-AF65-F5344CB8AC3E}">
        <p14:creationId xmlns:p14="http://schemas.microsoft.com/office/powerpoint/2010/main" val="335984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solidFill>
                  <a:srgbClr val="2D5D34"/>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63351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420C785-2088-894C-8E68-214B77655CAD}"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97914CD-7239-3A43-935C-1C28AC4D942B}" type="slidenum">
              <a:rPr lang="en-US" smtClean="0"/>
              <a:t>‹#›</a:t>
            </a:fld>
            <a:endParaRPr lang="en-US"/>
          </a:p>
        </p:txBody>
      </p:sp>
    </p:spTree>
    <p:extLst>
      <p:ext uri="{BB962C8B-B14F-4D97-AF65-F5344CB8AC3E}">
        <p14:creationId xmlns:p14="http://schemas.microsoft.com/office/powerpoint/2010/main" val="4021367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000">
                <a:solidFill>
                  <a:srgbClr val="2D5D34"/>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595959"/>
                </a:solidFill>
              </a:defRPr>
            </a:lvl1pPr>
            <a:lvl2pPr>
              <a:defRPr sz="2400">
                <a:solidFill>
                  <a:srgbClr val="595959"/>
                </a:solidFill>
              </a:defRPr>
            </a:lvl2pPr>
            <a:lvl3pPr>
              <a:defRPr sz="2000">
                <a:solidFill>
                  <a:srgbClr val="595959"/>
                </a:solidFill>
              </a:defRPr>
            </a:lvl3pPr>
            <a:lvl4pPr>
              <a:defRPr sz="1800">
                <a:solidFill>
                  <a:srgbClr val="595959"/>
                </a:solidFill>
              </a:defRPr>
            </a:lvl4pPr>
            <a:lvl5pPr>
              <a:defRPr sz="1800">
                <a:solidFill>
                  <a:srgbClr val="59595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420C785-2088-894C-8E68-214B77655CAD}"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7914CD-7239-3A43-935C-1C28AC4D942B}" type="slidenum">
              <a:rPr lang="en-US" smtClean="0"/>
              <a:t>‹#›</a:t>
            </a:fld>
            <a:endParaRPr lang="en-US"/>
          </a:p>
        </p:txBody>
      </p:sp>
    </p:spTree>
    <p:extLst>
      <p:ext uri="{BB962C8B-B14F-4D97-AF65-F5344CB8AC3E}">
        <p14:creationId xmlns:p14="http://schemas.microsoft.com/office/powerpoint/2010/main" val="273245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2D5D34"/>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6335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6335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595959"/>
                </a:solidFill>
              </a:defRPr>
            </a:lvl1pPr>
            <a:lvl2pPr>
              <a:defRPr sz="2000">
                <a:solidFill>
                  <a:srgbClr val="595959"/>
                </a:solidFill>
              </a:defRPr>
            </a:lvl2pPr>
            <a:lvl3pPr>
              <a:defRPr sz="1800">
                <a:solidFill>
                  <a:srgbClr val="595959"/>
                </a:solidFill>
              </a:defRPr>
            </a:lvl3pPr>
            <a:lvl4pPr>
              <a:defRPr sz="1600">
                <a:solidFill>
                  <a:srgbClr val="595959"/>
                </a:solidFill>
              </a:defRPr>
            </a:lvl4pPr>
            <a:lvl5pPr>
              <a:defRPr sz="1600">
                <a:solidFill>
                  <a:srgbClr val="595959"/>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420C785-2088-894C-8E68-214B77655CAD}" type="datetimeFigureOut">
              <a:rPr lang="en-US" smtClean="0"/>
              <a:t>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97914CD-7239-3A43-935C-1C28AC4D942B}" type="slidenum">
              <a:rPr lang="en-US" smtClean="0"/>
              <a:t>‹#›</a:t>
            </a:fld>
            <a:endParaRPr lang="en-US"/>
          </a:p>
        </p:txBody>
      </p:sp>
    </p:spTree>
    <p:extLst>
      <p:ext uri="{BB962C8B-B14F-4D97-AF65-F5344CB8AC3E}">
        <p14:creationId xmlns:p14="http://schemas.microsoft.com/office/powerpoint/2010/main" val="2357712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844C27"/>
                </a:solidFill>
              </a:defRPr>
            </a:lvl1pPr>
          </a:lstStyle>
          <a:p>
            <a:r>
              <a:rPr lang="en-US" dirty="0"/>
              <a:t>CLICK  TO  EDIT  MASTER  TITLE</a:t>
            </a:r>
          </a:p>
        </p:txBody>
      </p:sp>
      <p:sp>
        <p:nvSpPr>
          <p:cNvPr id="3" name="Date Placeholder 2"/>
          <p:cNvSpPr>
            <a:spLocks noGrp="1"/>
          </p:cNvSpPr>
          <p:nvPr>
            <p:ph type="dt" sz="half" idx="10"/>
          </p:nvPr>
        </p:nvSpPr>
        <p:spPr/>
        <p:txBody>
          <a:bodyPr/>
          <a:lstStyle/>
          <a:p>
            <a:fld id="{B420C785-2088-894C-8E68-214B77655CAD}" type="datetimeFigureOut">
              <a:rPr lang="en-US" smtClean="0"/>
              <a:t>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97914CD-7239-3A43-935C-1C28AC4D942B}" type="slidenum">
              <a:rPr lang="en-US" smtClean="0"/>
              <a:t>‹#›</a:t>
            </a:fld>
            <a:endParaRPr lang="en-US"/>
          </a:p>
        </p:txBody>
      </p:sp>
    </p:spTree>
    <p:extLst>
      <p:ext uri="{BB962C8B-B14F-4D97-AF65-F5344CB8AC3E}">
        <p14:creationId xmlns:p14="http://schemas.microsoft.com/office/powerpoint/2010/main" val="4015280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0C785-2088-894C-8E68-214B77655CAD}" type="datetimeFigureOut">
              <a:rPr lang="en-US" smtClean="0"/>
              <a:t>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97914CD-7239-3A43-935C-1C28AC4D942B}" type="slidenum">
              <a:rPr lang="en-US" smtClean="0"/>
              <a:t>‹#›</a:t>
            </a:fld>
            <a:endParaRPr lang="en-US"/>
          </a:p>
        </p:txBody>
      </p:sp>
    </p:spTree>
    <p:extLst>
      <p:ext uri="{BB962C8B-B14F-4D97-AF65-F5344CB8AC3E}">
        <p14:creationId xmlns:p14="http://schemas.microsoft.com/office/powerpoint/2010/main" val="89452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6F3A1E"/>
                </a:solidFill>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420C785-2088-894C-8E68-214B77655CAD}"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7914CD-7239-3A43-935C-1C28AC4D942B}" type="slidenum">
              <a:rPr lang="en-US" smtClean="0"/>
              <a:t>‹#›</a:t>
            </a:fld>
            <a:endParaRPr lang="en-US"/>
          </a:p>
        </p:txBody>
      </p:sp>
    </p:spTree>
    <p:extLst>
      <p:ext uri="{BB962C8B-B14F-4D97-AF65-F5344CB8AC3E}">
        <p14:creationId xmlns:p14="http://schemas.microsoft.com/office/powerpoint/2010/main" val="3872802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solidFill>
                  <a:srgbClr val="63351C"/>
                </a:solidFil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5959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420C785-2088-894C-8E68-214B77655CAD}" type="datetimeFigureOut">
              <a:rPr lang="en-US" smtClean="0"/>
              <a:t>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97914CD-7239-3A43-935C-1C28AC4D942B}" type="slidenum">
              <a:rPr lang="en-US" smtClean="0"/>
              <a:t>‹#›</a:t>
            </a:fld>
            <a:endParaRPr lang="en-US"/>
          </a:p>
        </p:txBody>
      </p:sp>
    </p:spTree>
    <p:extLst>
      <p:ext uri="{BB962C8B-B14F-4D97-AF65-F5344CB8AC3E}">
        <p14:creationId xmlns:p14="http://schemas.microsoft.com/office/powerpoint/2010/main" val="215763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DF809-E66B-C749-B185-3D43B1BF5A68}"/>
              </a:ext>
            </a:extLst>
          </p:cNvPr>
          <p:cNvPicPr>
            <a:picLocks noChangeAspect="1"/>
          </p:cNvPicPr>
          <p:nvPr userDrawn="1"/>
        </p:nvPicPr>
        <p:blipFill>
          <a:blip r:embed="rId14"/>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b="0" i="0">
                <a:solidFill>
                  <a:schemeClr val="tx1">
                    <a:tint val="75000"/>
                  </a:schemeClr>
                </a:solidFill>
                <a:latin typeface="Helvetica Light"/>
                <a:cs typeface="Helvetica Light"/>
              </a:defRPr>
            </a:lvl1pPr>
          </a:lstStyle>
          <a:p>
            <a:fld id="{B420C785-2088-894C-8E68-214B77655CAD}" type="datetimeFigureOut">
              <a:rPr lang="en-US" smtClean="0"/>
              <a:pPr/>
              <a:t>2/5/2020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7914CD-7239-3A43-935C-1C28AC4D942B}" type="slidenum">
              <a:rPr lang="en-US" smtClean="0"/>
              <a:t>‹#›</a:t>
            </a:fld>
            <a:endParaRPr lang="en-US"/>
          </a:p>
        </p:txBody>
      </p:sp>
    </p:spTree>
    <p:extLst>
      <p:ext uri="{BB962C8B-B14F-4D97-AF65-F5344CB8AC3E}">
        <p14:creationId xmlns:p14="http://schemas.microsoft.com/office/powerpoint/2010/main" val="3310127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b="1" i="0" kern="1200">
          <a:solidFill>
            <a:srgbClr val="844C27"/>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 y="0"/>
            <a:ext cx="9146512" cy="5945232"/>
          </a:xfrm>
          <a:prstGeom prst="rect">
            <a:avLst/>
          </a:prstGeom>
        </p:spPr>
      </p:pic>
      <p:sp>
        <p:nvSpPr>
          <p:cNvPr id="6" name="TextBox 5"/>
          <p:cNvSpPr txBox="1"/>
          <p:nvPr/>
        </p:nvSpPr>
        <p:spPr>
          <a:xfrm>
            <a:off x="227344" y="1870520"/>
            <a:ext cx="8686800" cy="584775"/>
          </a:xfrm>
          <a:prstGeom prst="rect">
            <a:avLst/>
          </a:prstGeom>
          <a:noFill/>
        </p:spPr>
        <p:txBody>
          <a:bodyPr wrap="square" rtlCol="0">
            <a:spAutoFit/>
          </a:bodyPr>
          <a:lstStyle/>
          <a:p>
            <a:pPr algn="ctr"/>
            <a:r>
              <a:rPr lang="en-US" sz="3200" dirty="0">
                <a:solidFill>
                  <a:schemeClr val="bg1"/>
                </a:solidFill>
              </a:rPr>
              <a:t>February 5, 2020</a:t>
            </a:r>
          </a:p>
        </p:txBody>
      </p:sp>
    </p:spTree>
    <p:extLst>
      <p:ext uri="{BB962C8B-B14F-4D97-AF65-F5344CB8AC3E}">
        <p14:creationId xmlns:p14="http://schemas.microsoft.com/office/powerpoint/2010/main" val="724753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8B93E-313F-4476-B7C1-2E3E6A7EA089}"/>
              </a:ext>
            </a:extLst>
          </p:cNvPr>
          <p:cNvSpPr>
            <a:spLocks noGrp="1"/>
          </p:cNvSpPr>
          <p:nvPr>
            <p:ph type="title"/>
          </p:nvPr>
        </p:nvSpPr>
        <p:spPr>
          <a:xfrm>
            <a:off x="457199" y="238558"/>
            <a:ext cx="8229600" cy="1143000"/>
          </a:xfrm>
        </p:spPr>
        <p:txBody>
          <a:bodyPr/>
          <a:lstStyle/>
          <a:p>
            <a:r>
              <a:rPr lang="en-US" sz="4800" dirty="0">
                <a:latin typeface="+mn-lt"/>
              </a:rPr>
              <a:t>Retention Efforts</a:t>
            </a:r>
          </a:p>
        </p:txBody>
      </p:sp>
      <p:pic>
        <p:nvPicPr>
          <p:cNvPr id="4" name="Picture 3">
            <a:extLst>
              <a:ext uri="{FF2B5EF4-FFF2-40B4-BE49-F238E27FC236}">
                <a16:creationId xmlns:a16="http://schemas.microsoft.com/office/drawing/2014/main" id="{10367402-E13D-42CC-AE52-BBCE40096777}"/>
              </a:ext>
            </a:extLst>
          </p:cNvPr>
          <p:cNvPicPr>
            <a:picLocks noChangeAspect="1"/>
          </p:cNvPicPr>
          <p:nvPr/>
        </p:nvPicPr>
        <p:blipFill>
          <a:blip r:embed="rId2"/>
          <a:stretch>
            <a:fillRect/>
          </a:stretch>
        </p:blipFill>
        <p:spPr>
          <a:xfrm>
            <a:off x="676318" y="1207979"/>
            <a:ext cx="8094820" cy="4487045"/>
          </a:xfrm>
          <a:prstGeom prst="rect">
            <a:avLst/>
          </a:prstGeom>
        </p:spPr>
      </p:pic>
    </p:spTree>
    <p:extLst>
      <p:ext uri="{BB962C8B-B14F-4D97-AF65-F5344CB8AC3E}">
        <p14:creationId xmlns:p14="http://schemas.microsoft.com/office/powerpoint/2010/main" val="1118706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488C-1FC7-421A-9F06-5E838CBB0D05}"/>
              </a:ext>
            </a:extLst>
          </p:cNvPr>
          <p:cNvSpPr>
            <a:spLocks noGrp="1"/>
          </p:cNvSpPr>
          <p:nvPr>
            <p:ph type="title"/>
          </p:nvPr>
        </p:nvSpPr>
        <p:spPr>
          <a:xfrm>
            <a:off x="457200" y="106894"/>
            <a:ext cx="8229600" cy="1143000"/>
          </a:xfrm>
        </p:spPr>
        <p:txBody>
          <a:bodyPr/>
          <a:lstStyle/>
          <a:p>
            <a:r>
              <a:rPr lang="en-US" sz="4800" dirty="0">
                <a:latin typeface="+mn-lt"/>
              </a:rPr>
              <a:t>Spring 2020 Enrollment</a:t>
            </a:r>
          </a:p>
        </p:txBody>
      </p:sp>
      <p:pic>
        <p:nvPicPr>
          <p:cNvPr id="4" name="Picture 3">
            <a:extLst>
              <a:ext uri="{FF2B5EF4-FFF2-40B4-BE49-F238E27FC236}">
                <a16:creationId xmlns:a16="http://schemas.microsoft.com/office/drawing/2014/main" id="{B0E44D2B-8BB0-488C-9DDF-C980B4BFB166}"/>
              </a:ext>
            </a:extLst>
          </p:cNvPr>
          <p:cNvPicPr>
            <a:picLocks noChangeAspect="1"/>
          </p:cNvPicPr>
          <p:nvPr/>
        </p:nvPicPr>
        <p:blipFill rotWithShape="1">
          <a:blip r:embed="rId2"/>
          <a:srcRect l="6060" t="3619"/>
          <a:stretch/>
        </p:blipFill>
        <p:spPr>
          <a:xfrm>
            <a:off x="71021" y="1019074"/>
            <a:ext cx="8984202" cy="3943544"/>
          </a:xfrm>
          <a:prstGeom prst="rect">
            <a:avLst/>
          </a:prstGeom>
        </p:spPr>
      </p:pic>
      <p:pic>
        <p:nvPicPr>
          <p:cNvPr id="6" name="Graphic 5" descr="Bar graph with downward trend">
            <a:extLst>
              <a:ext uri="{FF2B5EF4-FFF2-40B4-BE49-F238E27FC236}">
                <a16:creationId xmlns:a16="http://schemas.microsoft.com/office/drawing/2014/main" id="{F19BEA16-A13C-4004-A838-B4CC300A108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46482" y="5111318"/>
            <a:ext cx="914400" cy="914400"/>
          </a:xfrm>
          <a:prstGeom prst="rect">
            <a:avLst/>
          </a:prstGeom>
        </p:spPr>
      </p:pic>
      <p:sp>
        <p:nvSpPr>
          <p:cNvPr id="7" name="TextBox 6">
            <a:extLst>
              <a:ext uri="{FF2B5EF4-FFF2-40B4-BE49-F238E27FC236}">
                <a16:creationId xmlns:a16="http://schemas.microsoft.com/office/drawing/2014/main" id="{0762F33B-FFC5-4BE4-BB81-049E7B4A90A9}"/>
              </a:ext>
            </a:extLst>
          </p:cNvPr>
          <p:cNvSpPr txBox="1"/>
          <p:nvPr/>
        </p:nvSpPr>
        <p:spPr>
          <a:xfrm>
            <a:off x="878889" y="5192595"/>
            <a:ext cx="2774273" cy="923330"/>
          </a:xfrm>
          <a:prstGeom prst="rect">
            <a:avLst/>
          </a:prstGeom>
          <a:noFill/>
        </p:spPr>
        <p:txBody>
          <a:bodyPr wrap="square" rtlCol="0">
            <a:spAutoFit/>
          </a:bodyPr>
          <a:lstStyle/>
          <a:p>
            <a:pPr algn="ctr"/>
            <a:r>
              <a:rPr lang="en-US" dirty="0"/>
              <a:t>Enrollment is down because Fall 2019 </a:t>
            </a:r>
          </a:p>
          <a:p>
            <a:pPr algn="ctr"/>
            <a:r>
              <a:rPr lang="en-US" dirty="0"/>
              <a:t>was down.</a:t>
            </a:r>
          </a:p>
        </p:txBody>
      </p:sp>
      <p:sp>
        <p:nvSpPr>
          <p:cNvPr id="10" name="TextBox 9">
            <a:extLst>
              <a:ext uri="{FF2B5EF4-FFF2-40B4-BE49-F238E27FC236}">
                <a16:creationId xmlns:a16="http://schemas.microsoft.com/office/drawing/2014/main" id="{CA64925B-0DA1-4951-85E6-17C5C0076B27}"/>
              </a:ext>
            </a:extLst>
          </p:cNvPr>
          <p:cNvSpPr txBox="1"/>
          <p:nvPr/>
        </p:nvSpPr>
        <p:spPr>
          <a:xfrm>
            <a:off x="6218807" y="5192595"/>
            <a:ext cx="2592280" cy="923330"/>
          </a:xfrm>
          <a:prstGeom prst="rect">
            <a:avLst/>
          </a:prstGeom>
          <a:noFill/>
        </p:spPr>
        <p:txBody>
          <a:bodyPr wrap="square" rtlCol="0">
            <a:spAutoFit/>
          </a:bodyPr>
          <a:lstStyle/>
          <a:p>
            <a:pPr algn="ctr"/>
            <a:r>
              <a:rPr lang="en-US" dirty="0"/>
              <a:t>Fall to Spring Retention is UP- this was higher than we projected!!!</a:t>
            </a:r>
          </a:p>
        </p:txBody>
      </p:sp>
      <p:pic>
        <p:nvPicPr>
          <p:cNvPr id="12" name="Graphic 11" descr="Bar graph with upward trend">
            <a:extLst>
              <a:ext uri="{FF2B5EF4-FFF2-40B4-BE49-F238E27FC236}">
                <a16:creationId xmlns:a16="http://schemas.microsoft.com/office/drawing/2014/main" id="{9D13C4A6-38A2-4370-B0E8-628731C112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304407" y="5209474"/>
            <a:ext cx="914400" cy="914400"/>
          </a:xfrm>
          <a:prstGeom prst="rect">
            <a:avLst/>
          </a:prstGeom>
        </p:spPr>
      </p:pic>
    </p:spTree>
    <p:extLst>
      <p:ext uri="{BB962C8B-B14F-4D97-AF65-F5344CB8AC3E}">
        <p14:creationId xmlns:p14="http://schemas.microsoft.com/office/powerpoint/2010/main" val="395272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277" y="4881615"/>
            <a:ext cx="9046723" cy="1209668"/>
          </a:xfrm>
          <a:ln>
            <a:solidFill>
              <a:srgbClr val="FFFFFF"/>
            </a:solidFill>
          </a:ln>
        </p:spPr>
        <p:txBody>
          <a:bodyPr/>
          <a:lstStyle/>
          <a:p>
            <a:r>
              <a:rPr lang="en-US" i="1" dirty="0">
                <a:solidFill>
                  <a:schemeClr val="tx1"/>
                </a:solidFill>
              </a:rPr>
              <a:t>Brand Research &amp; Campaign</a:t>
            </a:r>
          </a:p>
        </p:txBody>
      </p:sp>
      <p:sp>
        <p:nvSpPr>
          <p:cNvPr id="3" name="Subtitle 2"/>
          <p:cNvSpPr>
            <a:spLocks noGrp="1"/>
          </p:cNvSpPr>
          <p:nvPr>
            <p:ph type="subTitle" idx="1"/>
          </p:nvPr>
        </p:nvSpPr>
        <p:spPr>
          <a:xfrm>
            <a:off x="1" y="4338682"/>
            <a:ext cx="9143999" cy="1752600"/>
          </a:xfrm>
        </p:spPr>
        <p:txBody>
          <a:bodyPr/>
          <a:lstStyle/>
          <a:p>
            <a:r>
              <a:rPr lang="en-US" dirty="0">
                <a:solidFill>
                  <a:schemeClr val="bg1"/>
                </a:solidFill>
              </a:rPr>
              <a:t>WELCOME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 y="5496"/>
            <a:ext cx="9144000" cy="5143500"/>
          </a:xfrm>
          <a:prstGeom prst="rect">
            <a:avLst/>
          </a:prstGeom>
        </p:spPr>
      </p:pic>
    </p:spTree>
    <p:extLst>
      <p:ext uri="{BB962C8B-B14F-4D97-AF65-F5344CB8AC3E}">
        <p14:creationId xmlns:p14="http://schemas.microsoft.com/office/powerpoint/2010/main" val="1825422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PROJECT OVERVIEW</a:t>
            </a:r>
          </a:p>
        </p:txBody>
      </p:sp>
      <p:sp>
        <p:nvSpPr>
          <p:cNvPr id="3" name="Content Placeholder 2"/>
          <p:cNvSpPr>
            <a:spLocks noGrp="1"/>
          </p:cNvSpPr>
          <p:nvPr>
            <p:ph idx="1"/>
          </p:nvPr>
        </p:nvSpPr>
        <p:spPr/>
        <p:txBody>
          <a:bodyPr>
            <a:normAutofit fontScale="85000" lnSpcReduction="20000"/>
          </a:bodyPr>
          <a:lstStyle/>
          <a:p>
            <a:pPr marL="0" indent="0">
              <a:buNone/>
            </a:pPr>
            <a:r>
              <a:rPr lang="en-US" sz="3500" b="1" dirty="0">
                <a:solidFill>
                  <a:schemeClr val="tx1"/>
                </a:solidFill>
                <a:latin typeface="+mn-lt"/>
              </a:rPr>
              <a:t>Phase I: </a:t>
            </a:r>
            <a:r>
              <a:rPr lang="en-US" sz="3500" b="1" i="1" dirty="0">
                <a:solidFill>
                  <a:schemeClr val="tx1"/>
                </a:solidFill>
                <a:latin typeface="+mn-lt"/>
              </a:rPr>
              <a:t>(complete)</a:t>
            </a:r>
          </a:p>
          <a:p>
            <a:pPr lvl="1"/>
            <a:r>
              <a:rPr lang="en-US" sz="3500" dirty="0">
                <a:solidFill>
                  <a:schemeClr val="tx1"/>
                </a:solidFill>
                <a:latin typeface="+mn-lt"/>
              </a:rPr>
              <a:t>Qualitative Research</a:t>
            </a:r>
          </a:p>
          <a:p>
            <a:pPr lvl="1"/>
            <a:r>
              <a:rPr lang="en-US" sz="3500" dirty="0">
                <a:solidFill>
                  <a:schemeClr val="tx1"/>
                </a:solidFill>
                <a:latin typeface="+mn-lt"/>
              </a:rPr>
              <a:t>Market Analysis</a:t>
            </a:r>
          </a:p>
          <a:p>
            <a:pPr lvl="1"/>
            <a:r>
              <a:rPr lang="en-US" sz="3500" dirty="0">
                <a:solidFill>
                  <a:schemeClr val="tx1"/>
                </a:solidFill>
                <a:latin typeface="+mn-lt"/>
              </a:rPr>
              <a:t>Quantitative Research</a:t>
            </a:r>
          </a:p>
          <a:p>
            <a:pPr marL="0" indent="0">
              <a:lnSpc>
                <a:spcPct val="110000"/>
              </a:lnSpc>
              <a:buNone/>
            </a:pPr>
            <a:endParaRPr lang="en-US" sz="3500" dirty="0">
              <a:solidFill>
                <a:schemeClr val="tx1"/>
              </a:solidFill>
              <a:latin typeface="+mn-lt"/>
            </a:endParaRPr>
          </a:p>
          <a:p>
            <a:pPr marL="0" indent="0">
              <a:lnSpc>
                <a:spcPct val="110000"/>
              </a:lnSpc>
              <a:buNone/>
            </a:pPr>
            <a:r>
              <a:rPr lang="en-US" sz="3500" b="1" dirty="0">
                <a:solidFill>
                  <a:schemeClr val="tx1"/>
                </a:solidFill>
                <a:latin typeface="+mn-lt"/>
              </a:rPr>
              <a:t>Phase II: </a:t>
            </a:r>
          </a:p>
          <a:p>
            <a:pPr lvl="1">
              <a:lnSpc>
                <a:spcPct val="110000"/>
              </a:lnSpc>
            </a:pPr>
            <a:r>
              <a:rPr lang="en-US" sz="3500" dirty="0">
                <a:solidFill>
                  <a:schemeClr val="tx1"/>
                </a:solidFill>
                <a:latin typeface="+mn-lt"/>
              </a:rPr>
              <a:t>Brand Clarification</a:t>
            </a:r>
          </a:p>
          <a:p>
            <a:pPr lvl="1">
              <a:lnSpc>
                <a:spcPct val="110000"/>
              </a:lnSpc>
            </a:pPr>
            <a:r>
              <a:rPr lang="en-US" sz="3500" dirty="0">
                <a:solidFill>
                  <a:schemeClr val="tx1"/>
                </a:solidFill>
                <a:latin typeface="+mn-lt"/>
              </a:rPr>
              <a:t>Brand Creative</a:t>
            </a:r>
          </a:p>
          <a:p>
            <a:pPr lvl="1">
              <a:lnSpc>
                <a:spcPct val="110000"/>
              </a:lnSpc>
            </a:pPr>
            <a:r>
              <a:rPr lang="en-US" sz="3500" dirty="0">
                <a:solidFill>
                  <a:schemeClr val="tx1"/>
                </a:solidFill>
                <a:latin typeface="+mn-lt"/>
              </a:rPr>
              <a:t>Brand Communication Planning</a:t>
            </a:r>
          </a:p>
          <a:p>
            <a:pPr lvl="1"/>
            <a:endParaRPr lang="en-US" dirty="0">
              <a:solidFill>
                <a:schemeClr val="tx1"/>
              </a:solidFill>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128" y="2045616"/>
            <a:ext cx="3904268" cy="3011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577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800" dirty="0">
                <a:latin typeface="+mn-lt"/>
              </a:rPr>
              <a:t>PHASE I: KEY FINDINGS</a:t>
            </a:r>
          </a:p>
        </p:txBody>
      </p:sp>
      <p:sp>
        <p:nvSpPr>
          <p:cNvPr id="3" name="Content Placeholder 2"/>
          <p:cNvSpPr>
            <a:spLocks noGrp="1"/>
          </p:cNvSpPr>
          <p:nvPr>
            <p:ph idx="1"/>
          </p:nvPr>
        </p:nvSpPr>
        <p:spPr>
          <a:xfrm>
            <a:off x="457200" y="1417638"/>
            <a:ext cx="8229600" cy="4708525"/>
          </a:xfrm>
        </p:spPr>
        <p:txBody>
          <a:bodyPr>
            <a:noAutofit/>
          </a:bodyPr>
          <a:lstStyle/>
          <a:p>
            <a:r>
              <a:rPr lang="en-US" sz="2200" dirty="0">
                <a:solidFill>
                  <a:schemeClr val="tx1"/>
                </a:solidFill>
                <a:latin typeface="+mn-lt"/>
                <a:cs typeface="Helvetica" panose="020B0604020202020204" pitchFamily="34" charset="0"/>
              </a:rPr>
              <a:t>Tell our story more – removing the institutional voice</a:t>
            </a:r>
          </a:p>
          <a:p>
            <a:r>
              <a:rPr lang="en-US" sz="2200" dirty="0">
                <a:solidFill>
                  <a:schemeClr val="tx1"/>
                </a:solidFill>
                <a:latin typeface="+mn-lt"/>
                <a:cs typeface="Helvetica" panose="020B0604020202020204" pitchFamily="34" charset="0"/>
              </a:rPr>
              <a:t>Focus on the benefits, not the features </a:t>
            </a:r>
          </a:p>
          <a:p>
            <a:r>
              <a:rPr lang="en-US" sz="2200" dirty="0">
                <a:solidFill>
                  <a:schemeClr val="tx1"/>
                </a:solidFill>
                <a:latin typeface="+mn-lt"/>
                <a:cs typeface="Helvetica" panose="020B0604020202020204" pitchFamily="34" charset="0"/>
              </a:rPr>
              <a:t>Cost of attendance and academic </a:t>
            </a:r>
            <a:r>
              <a:rPr lang="en-US" sz="2200" dirty="0" smtClean="0">
                <a:solidFill>
                  <a:schemeClr val="tx1"/>
                </a:solidFill>
                <a:latin typeface="+mn-lt"/>
                <a:cs typeface="Helvetica" panose="020B0604020202020204" pitchFamily="34" charset="0"/>
              </a:rPr>
              <a:t>programs/quality </a:t>
            </a:r>
            <a:r>
              <a:rPr lang="en-US" sz="2200" dirty="0">
                <a:solidFill>
                  <a:schemeClr val="tx1"/>
                </a:solidFill>
                <a:latin typeface="+mn-lt"/>
                <a:cs typeface="Helvetica" panose="020B0604020202020204" pitchFamily="34" charset="0"/>
              </a:rPr>
              <a:t>are </a:t>
            </a:r>
            <a:r>
              <a:rPr lang="en-US" sz="2200" dirty="0" smtClean="0">
                <a:solidFill>
                  <a:schemeClr val="tx1"/>
                </a:solidFill>
                <a:latin typeface="+mn-lt"/>
                <a:cs typeface="Helvetica" panose="020B0604020202020204" pitchFamily="34" charset="0"/>
              </a:rPr>
              <a:t>driving </a:t>
            </a:r>
            <a:r>
              <a:rPr lang="en-US" sz="2200" dirty="0">
                <a:solidFill>
                  <a:schemeClr val="tx1"/>
                </a:solidFill>
                <a:latin typeface="+mn-lt"/>
                <a:cs typeface="Helvetica" panose="020B0604020202020204" pitchFamily="34" charset="0"/>
              </a:rPr>
              <a:t>factors in getting students </a:t>
            </a:r>
            <a:r>
              <a:rPr lang="en-US" sz="2200" dirty="0" smtClean="0">
                <a:solidFill>
                  <a:schemeClr val="tx1"/>
                </a:solidFill>
                <a:latin typeface="+mn-lt"/>
                <a:cs typeface="Helvetica" panose="020B0604020202020204" pitchFamily="34" charset="0"/>
              </a:rPr>
              <a:t>to </a:t>
            </a:r>
            <a:r>
              <a:rPr lang="en-US" sz="2200" dirty="0">
                <a:solidFill>
                  <a:schemeClr val="tx1"/>
                </a:solidFill>
                <a:latin typeface="+mn-lt"/>
                <a:cs typeface="Helvetica" panose="020B0604020202020204" pitchFamily="34" charset="0"/>
              </a:rPr>
              <a:t>Montana Tech </a:t>
            </a:r>
          </a:p>
          <a:p>
            <a:r>
              <a:rPr lang="en-US" sz="2200" dirty="0" smtClean="0">
                <a:solidFill>
                  <a:schemeClr val="tx1"/>
                </a:solidFill>
                <a:latin typeface="+mn-lt"/>
                <a:cs typeface="Helvetica" panose="020B0604020202020204" pitchFamily="34" charset="0"/>
              </a:rPr>
              <a:t>Important </a:t>
            </a:r>
            <a:r>
              <a:rPr lang="en-US" sz="2200" dirty="0">
                <a:solidFill>
                  <a:schemeClr val="tx1"/>
                </a:solidFill>
                <a:latin typeface="+mn-lt"/>
                <a:cs typeface="Helvetica" panose="020B0604020202020204" pitchFamily="34" charset="0"/>
              </a:rPr>
              <a:t>to prospective students: quality of intended major, availability of </a:t>
            </a:r>
            <a:r>
              <a:rPr lang="en-US" sz="2200" dirty="0" smtClean="0">
                <a:solidFill>
                  <a:schemeClr val="tx1"/>
                </a:solidFill>
                <a:latin typeface="+mn-lt"/>
                <a:cs typeface="Helvetica" panose="020B0604020202020204" pitchFamily="34" charset="0"/>
              </a:rPr>
              <a:t>scholarships/financial </a:t>
            </a:r>
            <a:r>
              <a:rPr lang="en-US" sz="2200" dirty="0">
                <a:solidFill>
                  <a:schemeClr val="tx1"/>
                </a:solidFill>
                <a:latin typeface="+mn-lt"/>
                <a:cs typeface="Helvetica" panose="020B0604020202020204" pitchFamily="34" charset="0"/>
              </a:rPr>
              <a:t>aid, overall value of the education, graduates get good jobs</a:t>
            </a:r>
          </a:p>
          <a:p>
            <a:r>
              <a:rPr lang="en-US" sz="2200" dirty="0" smtClean="0">
                <a:solidFill>
                  <a:schemeClr val="tx1"/>
                </a:solidFill>
                <a:latin typeface="+mn-lt"/>
                <a:cs typeface="Helvetica" panose="020B0604020202020204" pitchFamily="34" charset="0"/>
              </a:rPr>
              <a:t>Core </a:t>
            </a:r>
            <a:r>
              <a:rPr lang="en-US" sz="2200" dirty="0">
                <a:solidFill>
                  <a:schemeClr val="tx1"/>
                </a:solidFill>
                <a:latin typeface="+mn-lt"/>
                <a:cs typeface="Helvetica" panose="020B0604020202020204" pitchFamily="34" charset="0"/>
              </a:rPr>
              <a:t>strengths from all audiences surveyed: graduates get good jobs in their field, overall academic reputation, employers value a degree from Montana Tech, access to outdoor activities, overall value</a:t>
            </a:r>
          </a:p>
        </p:txBody>
      </p:sp>
    </p:spTree>
    <p:extLst>
      <p:ext uri="{BB962C8B-B14F-4D97-AF65-F5344CB8AC3E}">
        <p14:creationId xmlns:p14="http://schemas.microsoft.com/office/powerpoint/2010/main" val="296048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3747"/>
            <a:ext cx="8229600" cy="1143000"/>
          </a:xfrm>
        </p:spPr>
        <p:txBody>
          <a:bodyPr/>
          <a:lstStyle/>
          <a:p>
            <a:pPr algn="l"/>
            <a:r>
              <a:rPr lang="en-US" sz="4800" dirty="0">
                <a:latin typeface="+mn-lt"/>
              </a:rPr>
              <a:t>WHAT’S NEXT </a:t>
            </a:r>
          </a:p>
        </p:txBody>
      </p:sp>
      <p:sp>
        <p:nvSpPr>
          <p:cNvPr id="3" name="Content Placeholder 2"/>
          <p:cNvSpPr>
            <a:spLocks noGrp="1"/>
          </p:cNvSpPr>
          <p:nvPr>
            <p:ph idx="1"/>
          </p:nvPr>
        </p:nvSpPr>
        <p:spPr>
          <a:xfrm>
            <a:off x="457200" y="2099818"/>
            <a:ext cx="4341043" cy="3113205"/>
          </a:xfrm>
        </p:spPr>
        <p:txBody>
          <a:bodyPr/>
          <a:lstStyle/>
          <a:p>
            <a:pPr marL="571500" indent="-457200"/>
            <a:r>
              <a:rPr lang="en-US" dirty="0">
                <a:solidFill>
                  <a:schemeClr val="tx1"/>
                </a:solidFill>
                <a:latin typeface="+mn-lt"/>
              </a:rPr>
              <a:t>Develop a brand promise and pillars  </a:t>
            </a:r>
          </a:p>
          <a:p>
            <a:pPr marL="571500" indent="-457200"/>
            <a:r>
              <a:rPr lang="en-US" dirty="0">
                <a:solidFill>
                  <a:schemeClr val="tx1"/>
                </a:solidFill>
                <a:latin typeface="+mn-lt"/>
              </a:rPr>
              <a:t>Share with campus at the next forum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774" y="1886325"/>
            <a:ext cx="3455026" cy="3326698"/>
          </a:xfrm>
          <a:prstGeom prst="rect">
            <a:avLst/>
          </a:prstGeom>
        </p:spPr>
      </p:pic>
    </p:spTree>
    <p:extLst>
      <p:ext uri="{BB962C8B-B14F-4D97-AF65-F5344CB8AC3E}">
        <p14:creationId xmlns:p14="http://schemas.microsoft.com/office/powerpoint/2010/main" val="300472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492AC6-3E13-417E-8921-659E4208E72F}"/>
              </a:ext>
            </a:extLst>
          </p:cNvPr>
          <p:cNvSpPr>
            <a:spLocks noGrp="1"/>
          </p:cNvSpPr>
          <p:nvPr>
            <p:ph type="body" sz="quarter" idx="33"/>
          </p:nvPr>
        </p:nvSpPr>
        <p:spPr/>
        <p:txBody>
          <a:bodyPr/>
          <a:lstStyle/>
          <a:p>
            <a:endParaRPr lang="en-US"/>
          </a:p>
        </p:txBody>
      </p:sp>
      <p:sp>
        <p:nvSpPr>
          <p:cNvPr id="3" name="Content Placeholder 2">
            <a:extLst>
              <a:ext uri="{FF2B5EF4-FFF2-40B4-BE49-F238E27FC236}">
                <a16:creationId xmlns:a16="http://schemas.microsoft.com/office/drawing/2014/main" id="{80780E2A-C127-43A5-A7B0-9D37FEBE6C25}"/>
              </a:ext>
            </a:extLst>
          </p:cNvPr>
          <p:cNvSpPr>
            <a:spLocks noGrp="1"/>
          </p:cNvSpPr>
          <p:nvPr>
            <p:ph sz="quarter" idx="36"/>
          </p:nvPr>
        </p:nvSpPr>
        <p:spPr/>
        <p:txBody>
          <a:bodyPr/>
          <a:lstStyle/>
          <a:p>
            <a:endParaRPr lang="en-US"/>
          </a:p>
        </p:txBody>
      </p:sp>
      <p:pic>
        <p:nvPicPr>
          <p:cNvPr id="6" name="Picture 5">
            <a:extLst>
              <a:ext uri="{FF2B5EF4-FFF2-40B4-BE49-F238E27FC236}">
                <a16:creationId xmlns:a16="http://schemas.microsoft.com/office/drawing/2014/main" id="{8AFBF90C-8C2F-46CF-BDCC-057BAB16D923}"/>
              </a:ext>
            </a:extLst>
          </p:cNvPr>
          <p:cNvPicPr>
            <a:picLocks noChangeAspect="1"/>
          </p:cNvPicPr>
          <p:nvPr/>
        </p:nvPicPr>
        <p:blipFill>
          <a:blip r:embed="rId2"/>
          <a:stretch>
            <a:fillRect/>
          </a:stretch>
        </p:blipFill>
        <p:spPr>
          <a:xfrm>
            <a:off x="0" y="272562"/>
            <a:ext cx="9144000" cy="5855676"/>
          </a:xfrm>
          <a:prstGeom prst="rect">
            <a:avLst/>
          </a:prstGeom>
        </p:spPr>
      </p:pic>
      <p:sp>
        <p:nvSpPr>
          <p:cNvPr id="7" name="TextBox 6">
            <a:extLst>
              <a:ext uri="{FF2B5EF4-FFF2-40B4-BE49-F238E27FC236}">
                <a16:creationId xmlns:a16="http://schemas.microsoft.com/office/drawing/2014/main" id="{03B97C84-1587-4B77-B090-4AF88AA17A38}"/>
              </a:ext>
            </a:extLst>
          </p:cNvPr>
          <p:cNvSpPr txBox="1"/>
          <p:nvPr/>
        </p:nvSpPr>
        <p:spPr>
          <a:xfrm>
            <a:off x="3145335" y="975797"/>
            <a:ext cx="2840842" cy="1107996"/>
          </a:xfrm>
          <a:prstGeom prst="rect">
            <a:avLst/>
          </a:prstGeom>
          <a:noFill/>
        </p:spPr>
        <p:txBody>
          <a:bodyPr wrap="none" rtlCol="0">
            <a:spAutoFit/>
          </a:bodyPr>
          <a:lstStyle/>
          <a:p>
            <a:pPr defTabSz="685800">
              <a:defRPr/>
            </a:pPr>
            <a:r>
              <a:rPr lang="en-US" sz="6600" dirty="0">
                <a:solidFill>
                  <a:srgbClr val="2D5D34"/>
                </a:solidFill>
              </a:rPr>
              <a:t>Finance</a:t>
            </a:r>
          </a:p>
        </p:txBody>
      </p:sp>
    </p:spTree>
    <p:extLst>
      <p:ext uri="{BB962C8B-B14F-4D97-AF65-F5344CB8AC3E}">
        <p14:creationId xmlns:p14="http://schemas.microsoft.com/office/powerpoint/2010/main" val="243510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DE7DE1A-8896-4689-88E8-EF84A89FCF25}"/>
              </a:ext>
            </a:extLst>
          </p:cNvPr>
          <p:cNvGraphicFramePr>
            <a:graphicFrameLocks noGrp="1"/>
          </p:cNvGraphicFramePr>
          <p:nvPr>
            <p:extLst>
              <p:ext uri="{D42A27DB-BD31-4B8C-83A1-F6EECF244321}">
                <p14:modId xmlns:p14="http://schemas.microsoft.com/office/powerpoint/2010/main" val="1118048860"/>
              </p:ext>
            </p:extLst>
          </p:nvPr>
        </p:nvGraphicFramePr>
        <p:xfrm>
          <a:off x="62144" y="88778"/>
          <a:ext cx="8975324" cy="5699462"/>
        </p:xfrm>
        <a:graphic>
          <a:graphicData uri="http://schemas.openxmlformats.org/drawingml/2006/table">
            <a:tbl>
              <a:tblPr/>
              <a:tblGrid>
                <a:gridCol w="3056015">
                  <a:extLst>
                    <a:ext uri="{9D8B030D-6E8A-4147-A177-3AD203B41FA5}">
                      <a16:colId xmlns:a16="http://schemas.microsoft.com/office/drawing/2014/main" val="1362268967"/>
                    </a:ext>
                  </a:extLst>
                </a:gridCol>
                <a:gridCol w="1132731">
                  <a:extLst>
                    <a:ext uri="{9D8B030D-6E8A-4147-A177-3AD203B41FA5}">
                      <a16:colId xmlns:a16="http://schemas.microsoft.com/office/drawing/2014/main" val="749047521"/>
                    </a:ext>
                  </a:extLst>
                </a:gridCol>
                <a:gridCol w="1132731">
                  <a:extLst>
                    <a:ext uri="{9D8B030D-6E8A-4147-A177-3AD203B41FA5}">
                      <a16:colId xmlns:a16="http://schemas.microsoft.com/office/drawing/2014/main" val="793005874"/>
                    </a:ext>
                  </a:extLst>
                </a:gridCol>
                <a:gridCol w="1132731">
                  <a:extLst>
                    <a:ext uri="{9D8B030D-6E8A-4147-A177-3AD203B41FA5}">
                      <a16:colId xmlns:a16="http://schemas.microsoft.com/office/drawing/2014/main" val="1477496964"/>
                    </a:ext>
                  </a:extLst>
                </a:gridCol>
                <a:gridCol w="1168130">
                  <a:extLst>
                    <a:ext uri="{9D8B030D-6E8A-4147-A177-3AD203B41FA5}">
                      <a16:colId xmlns:a16="http://schemas.microsoft.com/office/drawing/2014/main" val="4161842061"/>
                    </a:ext>
                  </a:extLst>
                </a:gridCol>
                <a:gridCol w="1352986">
                  <a:extLst>
                    <a:ext uri="{9D8B030D-6E8A-4147-A177-3AD203B41FA5}">
                      <a16:colId xmlns:a16="http://schemas.microsoft.com/office/drawing/2014/main" val="2100499154"/>
                    </a:ext>
                  </a:extLst>
                </a:gridCol>
              </a:tblGrid>
              <a:tr h="309693">
                <a:tc gridSpan="6">
                  <a:txBody>
                    <a:bodyPr/>
                    <a:lstStyle/>
                    <a:p>
                      <a:pPr algn="ctr" fontAlgn="b"/>
                      <a:r>
                        <a:rPr lang="en-US" sz="1500" b="1" i="0" u="none" strike="noStrike" dirty="0">
                          <a:solidFill>
                            <a:srgbClr val="000000"/>
                          </a:solidFill>
                          <a:effectLst/>
                          <a:latin typeface="Calibri" panose="020F0502020204030204" pitchFamily="34" charset="0"/>
                        </a:rPr>
                        <a:t>Montana Technological University</a:t>
                      </a:r>
                    </a:p>
                  </a:txBody>
                  <a:tcPr marL="6695" marR="6695" marT="669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1738533"/>
                  </a:ext>
                </a:extLst>
              </a:tr>
              <a:tr h="203745">
                <a:tc gridSpan="6">
                  <a:txBody>
                    <a:bodyPr/>
                    <a:lstStyle/>
                    <a:p>
                      <a:pPr algn="ctr" fontAlgn="b"/>
                      <a:r>
                        <a:rPr lang="en-US" sz="1000" b="0" i="0" u="none" strike="noStrike">
                          <a:solidFill>
                            <a:srgbClr val="000000"/>
                          </a:solidFill>
                          <a:effectLst/>
                          <a:latin typeface="Calibri" panose="020F0502020204030204" pitchFamily="34" charset="0"/>
                        </a:rPr>
                        <a:t>Current Unrestricted </a:t>
                      </a:r>
                    </a:p>
                  </a:txBody>
                  <a:tcPr marL="6695" marR="6695" marT="669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4137260"/>
                  </a:ext>
                </a:extLst>
              </a:tr>
              <a:tr h="162996">
                <a:tc>
                  <a:txBody>
                    <a:bodyPr/>
                    <a:lstStyle/>
                    <a:p>
                      <a:pPr algn="l" fontAlgn="t"/>
                      <a:r>
                        <a:rPr lang="en-US" sz="800" b="0" i="0" u="none" strike="noStrike">
                          <a:solidFill>
                            <a:srgbClr val="000000"/>
                          </a:solidFill>
                          <a:effectLst/>
                          <a:latin typeface="Calibri" panose="020F0502020204030204" pitchFamily="34" charset="0"/>
                        </a:rPr>
                        <a:t> </a:t>
                      </a:r>
                    </a:p>
                  </a:txBody>
                  <a:tcPr marL="6695" marR="6695" marT="6695" marB="0">
                    <a:lnL>
                      <a:noFill/>
                    </a:lnL>
                    <a:lnR>
                      <a:noFill/>
                    </a:lnR>
                    <a:lnT>
                      <a:noFill/>
                    </a:lnT>
                    <a:lnB>
                      <a:noFill/>
                    </a:lnB>
                    <a:solidFill>
                      <a:srgbClr val="FFFFFF"/>
                    </a:solidFill>
                  </a:tcPr>
                </a:tc>
                <a:tc>
                  <a:txBody>
                    <a:bodyPr/>
                    <a:lstStyle/>
                    <a:p>
                      <a:pPr algn="l" fontAlgn="t"/>
                      <a:r>
                        <a:rPr lang="en-US" sz="800" b="0" i="0" u="none" strike="noStrike">
                          <a:solidFill>
                            <a:srgbClr val="000000"/>
                          </a:solidFill>
                          <a:effectLst/>
                          <a:latin typeface="Calibri" panose="020F0502020204030204" pitchFamily="34" charset="0"/>
                        </a:rPr>
                        <a:t> </a:t>
                      </a:r>
                    </a:p>
                  </a:txBody>
                  <a:tcPr marL="6695" marR="6695" marT="6695"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800" b="0" i="0" u="none" strike="noStrike">
                          <a:solidFill>
                            <a:srgbClr val="000000"/>
                          </a:solidFill>
                          <a:effectLst/>
                          <a:latin typeface="Calibri" panose="020F0502020204030204" pitchFamily="34" charset="0"/>
                        </a:rPr>
                        <a:t> </a:t>
                      </a:r>
                    </a:p>
                  </a:txBody>
                  <a:tcPr marL="6695" marR="6695" marT="6695"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800" b="0" i="0" u="none" strike="noStrike">
                          <a:solidFill>
                            <a:srgbClr val="000000"/>
                          </a:solidFill>
                          <a:effectLst/>
                          <a:latin typeface="Calibri" panose="020F0502020204030204" pitchFamily="34" charset="0"/>
                        </a:rPr>
                        <a:t> </a:t>
                      </a:r>
                    </a:p>
                  </a:txBody>
                  <a:tcPr marL="6695" marR="6695" marT="6695"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800" b="0" i="0" u="none" strike="noStrike">
                          <a:solidFill>
                            <a:srgbClr val="000000"/>
                          </a:solidFill>
                          <a:effectLst/>
                          <a:latin typeface="Calibri" panose="020F0502020204030204" pitchFamily="34" charset="0"/>
                        </a:rPr>
                        <a:t> </a:t>
                      </a:r>
                    </a:p>
                  </a:txBody>
                  <a:tcPr marL="6695" marR="6695" marT="6695"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800" b="0" i="0" u="none" strike="noStrike">
                          <a:solidFill>
                            <a:srgbClr val="000000"/>
                          </a:solidFill>
                          <a:effectLst/>
                          <a:latin typeface="Calibri" panose="020F0502020204030204" pitchFamily="34" charset="0"/>
                        </a:rPr>
                        <a:t> </a:t>
                      </a:r>
                    </a:p>
                  </a:txBody>
                  <a:tcPr marL="6695" marR="6695" marT="6695" marB="0">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1510199"/>
                  </a:ext>
                </a:extLst>
              </a:tr>
              <a:tr h="611236">
                <a:tc>
                  <a:txBody>
                    <a:bodyPr/>
                    <a:lstStyle/>
                    <a:p>
                      <a:pPr algn="l" fontAlgn="b"/>
                      <a:r>
                        <a:rPr lang="en-US" sz="1000" b="1" i="0" u="none" strike="noStrike">
                          <a:solidFill>
                            <a:srgbClr val="000000"/>
                          </a:solidFill>
                          <a:effectLst/>
                          <a:latin typeface="Calibri" panose="020F0502020204030204" pitchFamily="34" charset="0"/>
                        </a:rPr>
                        <a:t>REVENUE</a:t>
                      </a:r>
                    </a:p>
                  </a:txBody>
                  <a:tcPr marL="6695" marR="6695" marT="669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1" i="0" u="none" strike="noStrike">
                          <a:solidFill>
                            <a:srgbClr val="FFFFFF"/>
                          </a:solidFill>
                          <a:effectLst/>
                          <a:latin typeface="Calibri" panose="020F0502020204030204" pitchFamily="34" charset="0"/>
                        </a:rPr>
                        <a:t>FY16</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732"/>
                    </a:solidFill>
                  </a:tcPr>
                </a:tc>
                <a:tc>
                  <a:txBody>
                    <a:bodyPr/>
                    <a:lstStyle/>
                    <a:p>
                      <a:pPr algn="ctr" fontAlgn="b"/>
                      <a:r>
                        <a:rPr lang="en-US" sz="1000" b="1" i="0" u="none" strike="noStrike">
                          <a:solidFill>
                            <a:srgbClr val="FFFFFF"/>
                          </a:solidFill>
                          <a:effectLst/>
                          <a:latin typeface="Calibri" panose="020F0502020204030204" pitchFamily="34" charset="0"/>
                        </a:rPr>
                        <a:t>FY17</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732"/>
                    </a:solidFill>
                  </a:tcPr>
                </a:tc>
                <a:tc>
                  <a:txBody>
                    <a:bodyPr/>
                    <a:lstStyle/>
                    <a:p>
                      <a:pPr algn="ctr" fontAlgn="b"/>
                      <a:r>
                        <a:rPr lang="en-US" sz="1000" b="1" i="0" u="none" strike="noStrike">
                          <a:solidFill>
                            <a:srgbClr val="FFFFFF"/>
                          </a:solidFill>
                          <a:effectLst/>
                          <a:latin typeface="Calibri" panose="020F0502020204030204" pitchFamily="34" charset="0"/>
                        </a:rPr>
                        <a:t>FY18</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732"/>
                    </a:solidFill>
                  </a:tcPr>
                </a:tc>
                <a:tc>
                  <a:txBody>
                    <a:bodyPr/>
                    <a:lstStyle/>
                    <a:p>
                      <a:pPr algn="ctr" fontAlgn="b"/>
                      <a:r>
                        <a:rPr lang="en-US" sz="1000" b="1" i="0" u="none" strike="noStrike">
                          <a:solidFill>
                            <a:srgbClr val="FFFFFF"/>
                          </a:solidFill>
                          <a:effectLst/>
                          <a:latin typeface="Calibri" panose="020F0502020204030204" pitchFamily="34" charset="0"/>
                        </a:rPr>
                        <a:t>FY19</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15732"/>
                    </a:solidFill>
                  </a:tcPr>
                </a:tc>
                <a:tc>
                  <a:txBody>
                    <a:bodyPr/>
                    <a:lstStyle/>
                    <a:p>
                      <a:pPr algn="ctr" fontAlgn="b"/>
                      <a:r>
                        <a:rPr lang="en-US" sz="1000" b="1" i="0" u="none" strike="noStrike">
                          <a:solidFill>
                            <a:srgbClr val="000000"/>
                          </a:solidFill>
                          <a:effectLst/>
                          <a:latin typeface="Calibri" panose="020F0502020204030204" pitchFamily="34" charset="0"/>
                        </a:rPr>
                        <a:t>FY20      Budget</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6657802"/>
                  </a:ext>
                </a:extLst>
              </a:tr>
              <a:tr h="203745">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800" b="0" i="0" u="none" strike="noStrike">
                          <a:solidFill>
                            <a:srgbClr val="000000"/>
                          </a:solidFill>
                          <a:effectLst/>
                          <a:latin typeface="Calibri" panose="020F0502020204030204" pitchFamily="34" charset="0"/>
                        </a:rPr>
                        <a:t> </a:t>
                      </a:r>
                    </a:p>
                  </a:txBody>
                  <a:tcPr marL="6695" marR="6695" marT="669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5299763"/>
                  </a:ext>
                </a:extLst>
              </a:tr>
              <a:tr h="203745">
                <a:tc>
                  <a:txBody>
                    <a:bodyPr/>
                    <a:lstStyle/>
                    <a:p>
                      <a:pPr algn="l" fontAlgn="b"/>
                      <a:r>
                        <a:rPr lang="en-US" sz="1000" b="0" i="0" u="none" strike="noStrike">
                          <a:solidFill>
                            <a:srgbClr val="000000"/>
                          </a:solidFill>
                          <a:effectLst/>
                          <a:latin typeface="Calibri" panose="020F0502020204030204" pitchFamily="34" charset="0"/>
                        </a:rPr>
                        <a:t>State Support</a:t>
                      </a:r>
                    </a:p>
                  </a:txBody>
                  <a:tcPr marL="6695" marR="6695" marT="669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$15,484,533</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$15,924,638</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$15,171,959</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$15,244,296</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$15,526,238</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6"/>
                    </a:solidFill>
                  </a:tcPr>
                </a:tc>
                <a:extLst>
                  <a:ext uri="{0D108BD9-81ED-4DB2-BD59-A6C34878D82A}">
                    <a16:rowId xmlns:a16="http://schemas.microsoft.com/office/drawing/2014/main" val="1360341640"/>
                  </a:ext>
                </a:extLst>
              </a:tr>
              <a:tr h="203745">
                <a:tc>
                  <a:txBody>
                    <a:bodyPr/>
                    <a:lstStyle/>
                    <a:p>
                      <a:pPr algn="l" fontAlgn="b"/>
                      <a:r>
                        <a:rPr lang="en-US" sz="1000" b="0" i="0" u="none" strike="noStrike">
                          <a:solidFill>
                            <a:srgbClr val="000000"/>
                          </a:solidFill>
                          <a:effectLst/>
                          <a:latin typeface="Calibri" panose="020F0502020204030204" pitchFamily="34" charset="0"/>
                        </a:rPr>
                        <a:t>Net Tuition Revenue</a:t>
                      </a:r>
                    </a:p>
                  </a:txBody>
                  <a:tcPr marL="6695" marR="6695" marT="669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$15,831,243</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$15,829,411</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$14,134,868</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$13,679,992</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$13,013,974</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6"/>
                    </a:solidFill>
                  </a:tcPr>
                </a:tc>
                <a:extLst>
                  <a:ext uri="{0D108BD9-81ED-4DB2-BD59-A6C34878D82A}">
                    <a16:rowId xmlns:a16="http://schemas.microsoft.com/office/drawing/2014/main" val="3842652488"/>
                  </a:ext>
                </a:extLst>
              </a:tr>
              <a:tr h="203745">
                <a:tc>
                  <a:txBody>
                    <a:bodyPr/>
                    <a:lstStyle/>
                    <a:p>
                      <a:pPr algn="l" fontAlgn="b"/>
                      <a:r>
                        <a:rPr lang="en-US" sz="1000" b="0" i="0" u="none" strike="noStrike">
                          <a:solidFill>
                            <a:srgbClr val="000000"/>
                          </a:solidFill>
                          <a:effectLst/>
                          <a:latin typeface="Calibri" panose="020F0502020204030204" pitchFamily="34" charset="0"/>
                        </a:rPr>
                        <a:t>Transfers/Other</a:t>
                      </a:r>
                    </a:p>
                  </a:txBody>
                  <a:tcPr marL="6695" marR="6695" marT="669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$655,532</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$624,769</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$849,005</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$866,522</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$882,155</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6"/>
                    </a:solidFill>
                  </a:tcPr>
                </a:tc>
                <a:extLst>
                  <a:ext uri="{0D108BD9-81ED-4DB2-BD59-A6C34878D82A}">
                    <a16:rowId xmlns:a16="http://schemas.microsoft.com/office/drawing/2014/main" val="3442382834"/>
                  </a:ext>
                </a:extLst>
              </a:tr>
              <a:tr h="193660">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5609724"/>
                  </a:ext>
                </a:extLst>
              </a:tr>
              <a:tr h="211894">
                <a:tc>
                  <a:txBody>
                    <a:bodyPr/>
                    <a:lstStyle/>
                    <a:p>
                      <a:pPr algn="l" fontAlgn="b"/>
                      <a:r>
                        <a:rPr lang="en-US" sz="1000" b="1" i="0" u="none" strike="noStrike">
                          <a:solidFill>
                            <a:srgbClr val="FFFFFF"/>
                          </a:solidFill>
                          <a:effectLst/>
                          <a:latin typeface="Calibri" panose="020F0502020204030204" pitchFamily="34" charset="0"/>
                        </a:rPr>
                        <a:t>Total Operating Revenue </a:t>
                      </a:r>
                    </a:p>
                  </a:txBody>
                  <a:tcPr marL="6695" marR="6695" marT="6695" marB="0" anchor="b">
                    <a:lnL>
                      <a:noFill/>
                    </a:lnL>
                    <a:lnR w="12700" cap="flat" cmpd="sng" algn="ctr">
                      <a:solidFill>
                        <a:srgbClr val="000000"/>
                      </a:solidFill>
                      <a:prstDash val="solid"/>
                      <a:round/>
                      <a:headEnd type="none" w="med" len="med"/>
                      <a:tailEnd type="none" w="med" len="med"/>
                    </a:lnR>
                    <a:lnT>
                      <a:noFill/>
                    </a:lnT>
                    <a:lnB>
                      <a:noFill/>
                    </a:lnB>
                    <a:solidFill>
                      <a:srgbClr val="99552B"/>
                    </a:solidFill>
                  </a:tcPr>
                </a:tc>
                <a:tc>
                  <a:txBody>
                    <a:bodyPr/>
                    <a:lstStyle/>
                    <a:p>
                      <a:pPr algn="r" fontAlgn="b"/>
                      <a:r>
                        <a:rPr lang="en-US" sz="900" b="1" i="0" u="none" strike="noStrike">
                          <a:solidFill>
                            <a:srgbClr val="FFFFFF"/>
                          </a:solidFill>
                          <a:effectLst/>
                          <a:latin typeface="Calibri" panose="020F0502020204030204" pitchFamily="34" charset="0"/>
                        </a:rPr>
                        <a:t>$31,971,308</a:t>
                      </a:r>
                    </a:p>
                  </a:txBody>
                  <a:tcPr marL="6695" marR="6695" marT="66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552B"/>
                    </a:solidFill>
                  </a:tcPr>
                </a:tc>
                <a:tc>
                  <a:txBody>
                    <a:bodyPr/>
                    <a:lstStyle/>
                    <a:p>
                      <a:pPr algn="r" fontAlgn="b"/>
                      <a:r>
                        <a:rPr lang="en-US" sz="900" b="1" i="0" u="none" strike="noStrike">
                          <a:solidFill>
                            <a:srgbClr val="FFFFFF"/>
                          </a:solidFill>
                          <a:effectLst/>
                          <a:latin typeface="Calibri" panose="020F0502020204030204" pitchFamily="34" charset="0"/>
                        </a:rPr>
                        <a:t>$32,378,818</a:t>
                      </a:r>
                    </a:p>
                  </a:txBody>
                  <a:tcPr marL="6695" marR="6695" marT="66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552B"/>
                    </a:solidFill>
                  </a:tcPr>
                </a:tc>
                <a:tc>
                  <a:txBody>
                    <a:bodyPr/>
                    <a:lstStyle/>
                    <a:p>
                      <a:pPr algn="r" fontAlgn="b"/>
                      <a:r>
                        <a:rPr lang="en-US" sz="900" b="1" i="0" u="none" strike="noStrike">
                          <a:solidFill>
                            <a:srgbClr val="FFFFFF"/>
                          </a:solidFill>
                          <a:effectLst/>
                          <a:latin typeface="Calibri" panose="020F0502020204030204" pitchFamily="34" charset="0"/>
                        </a:rPr>
                        <a:t>$30,155,832</a:t>
                      </a:r>
                    </a:p>
                  </a:txBody>
                  <a:tcPr marL="6695" marR="6695" marT="66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552B"/>
                    </a:solidFill>
                  </a:tcPr>
                </a:tc>
                <a:tc>
                  <a:txBody>
                    <a:bodyPr/>
                    <a:lstStyle/>
                    <a:p>
                      <a:pPr algn="r" fontAlgn="b"/>
                      <a:r>
                        <a:rPr lang="en-US" sz="900" b="1" i="0" u="none" strike="noStrike">
                          <a:solidFill>
                            <a:srgbClr val="FFFFFF"/>
                          </a:solidFill>
                          <a:effectLst/>
                          <a:latin typeface="Calibri" panose="020F0502020204030204" pitchFamily="34" charset="0"/>
                        </a:rPr>
                        <a:t>$29,790,810</a:t>
                      </a:r>
                    </a:p>
                  </a:txBody>
                  <a:tcPr marL="6695" marR="6695" marT="66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552B"/>
                    </a:solidFill>
                  </a:tcPr>
                </a:tc>
                <a:tc>
                  <a:txBody>
                    <a:bodyPr/>
                    <a:lstStyle/>
                    <a:p>
                      <a:pPr algn="r" fontAlgn="b"/>
                      <a:r>
                        <a:rPr lang="en-US" sz="900" b="1" i="0" u="none" strike="noStrike">
                          <a:solidFill>
                            <a:srgbClr val="FFFFFF"/>
                          </a:solidFill>
                          <a:effectLst/>
                          <a:latin typeface="Calibri" panose="020F0502020204030204" pitchFamily="34" charset="0"/>
                        </a:rPr>
                        <a:t>$29,422,367</a:t>
                      </a:r>
                    </a:p>
                  </a:txBody>
                  <a:tcPr marL="6695" marR="6695" marT="66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552B"/>
                    </a:solidFill>
                  </a:tcPr>
                </a:tc>
                <a:extLst>
                  <a:ext uri="{0D108BD9-81ED-4DB2-BD59-A6C34878D82A}">
                    <a16:rowId xmlns:a16="http://schemas.microsoft.com/office/drawing/2014/main" val="1240853628"/>
                  </a:ext>
                </a:extLst>
              </a:tr>
              <a:tr h="193660">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a:noFill/>
                    </a:lnT>
                    <a:lnB>
                      <a:noFill/>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6695" marR="6695" marT="6695"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65482027"/>
                  </a:ext>
                </a:extLst>
              </a:tr>
              <a:tr h="203745">
                <a:tc>
                  <a:txBody>
                    <a:bodyPr/>
                    <a:lstStyle/>
                    <a:p>
                      <a:pPr algn="l" fontAlgn="b"/>
                      <a:r>
                        <a:rPr lang="en-US" sz="1000" b="0" i="0" u="none" strike="noStrike">
                          <a:solidFill>
                            <a:srgbClr val="000000"/>
                          </a:solidFill>
                          <a:effectLst/>
                          <a:latin typeface="Calibri" panose="020F0502020204030204" pitchFamily="34" charset="0"/>
                        </a:rPr>
                        <a:t>Scholarships/Discounts/Waivers</a:t>
                      </a:r>
                    </a:p>
                  </a:txBody>
                  <a:tcPr marL="6695" marR="6695" marT="669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$2,415,526</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$2,418,527</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$2,443,473</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$2,623,508</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$2,613,628</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6"/>
                    </a:solidFill>
                  </a:tcPr>
                </a:tc>
                <a:extLst>
                  <a:ext uri="{0D108BD9-81ED-4DB2-BD59-A6C34878D82A}">
                    <a16:rowId xmlns:a16="http://schemas.microsoft.com/office/drawing/2014/main" val="1431519381"/>
                  </a:ext>
                </a:extLst>
              </a:tr>
              <a:tr h="211894">
                <a:tc>
                  <a:txBody>
                    <a:bodyPr/>
                    <a:lstStyle/>
                    <a:p>
                      <a:pPr algn="l" fontAlgn="b"/>
                      <a:r>
                        <a:rPr lang="en-US" sz="1000" b="0" i="0" u="none" strike="noStrike">
                          <a:solidFill>
                            <a:srgbClr val="000000"/>
                          </a:solidFill>
                          <a:effectLst/>
                          <a:latin typeface="Calibri" panose="020F0502020204030204" pitchFamily="34" charset="0"/>
                        </a:rPr>
                        <a:t>Special Approps/OTO/MUS-RP</a:t>
                      </a:r>
                    </a:p>
                  </a:txBody>
                  <a:tcPr marL="6695" marR="6695" marT="669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$602,228</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$108,550</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$117,937</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$117,491</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900" b="0" i="0" u="none" strike="noStrike">
                          <a:solidFill>
                            <a:srgbClr val="000000"/>
                          </a:solidFill>
                          <a:effectLst/>
                          <a:latin typeface="Calibri" panose="020F0502020204030204" pitchFamily="34" charset="0"/>
                        </a:rPr>
                        <a:t>$118,000</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6"/>
                    </a:solidFill>
                  </a:tcPr>
                </a:tc>
                <a:extLst>
                  <a:ext uri="{0D108BD9-81ED-4DB2-BD59-A6C34878D82A}">
                    <a16:rowId xmlns:a16="http://schemas.microsoft.com/office/drawing/2014/main" val="1348771768"/>
                  </a:ext>
                </a:extLst>
              </a:tr>
              <a:tr h="211894">
                <a:tc>
                  <a:txBody>
                    <a:bodyPr/>
                    <a:lstStyle/>
                    <a:p>
                      <a:pPr algn="l" fontAlgn="b"/>
                      <a:r>
                        <a:rPr lang="en-US" sz="1000" b="1" i="0" u="none" strike="noStrike">
                          <a:solidFill>
                            <a:srgbClr val="FFFFFF"/>
                          </a:solidFill>
                          <a:effectLst/>
                          <a:latin typeface="Calibri" panose="020F0502020204030204" pitchFamily="34" charset="0"/>
                        </a:rPr>
                        <a:t>Total Current Unrestricted</a:t>
                      </a:r>
                    </a:p>
                  </a:txBody>
                  <a:tcPr marL="6695" marR="6695" marT="6695" marB="0" anchor="b">
                    <a:lnL>
                      <a:noFill/>
                    </a:lnL>
                    <a:lnR w="12700" cap="flat" cmpd="sng" algn="ctr">
                      <a:solidFill>
                        <a:srgbClr val="000000"/>
                      </a:solidFill>
                      <a:prstDash val="solid"/>
                      <a:round/>
                      <a:headEnd type="none" w="med" len="med"/>
                      <a:tailEnd type="none" w="med" len="med"/>
                    </a:lnR>
                    <a:lnT>
                      <a:noFill/>
                    </a:lnT>
                    <a:lnB>
                      <a:noFill/>
                    </a:lnB>
                    <a:solidFill>
                      <a:srgbClr val="99552B"/>
                    </a:solidFill>
                  </a:tcPr>
                </a:tc>
                <a:tc>
                  <a:txBody>
                    <a:bodyPr/>
                    <a:lstStyle/>
                    <a:p>
                      <a:pPr algn="r" fontAlgn="b"/>
                      <a:r>
                        <a:rPr lang="en-US" sz="900" b="1" i="0" u="none" strike="noStrike">
                          <a:solidFill>
                            <a:srgbClr val="FFFFFF"/>
                          </a:solidFill>
                          <a:effectLst/>
                          <a:latin typeface="Calibri" panose="020F0502020204030204" pitchFamily="34" charset="0"/>
                        </a:rPr>
                        <a:t>$34,989,062</a:t>
                      </a:r>
                    </a:p>
                  </a:txBody>
                  <a:tcPr marL="6695" marR="6695" marT="66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552B"/>
                    </a:solidFill>
                  </a:tcPr>
                </a:tc>
                <a:tc>
                  <a:txBody>
                    <a:bodyPr/>
                    <a:lstStyle/>
                    <a:p>
                      <a:pPr algn="r" fontAlgn="b"/>
                      <a:r>
                        <a:rPr lang="en-US" sz="900" b="1" i="0" u="none" strike="noStrike">
                          <a:solidFill>
                            <a:srgbClr val="FFFFFF"/>
                          </a:solidFill>
                          <a:effectLst/>
                          <a:latin typeface="Calibri" panose="020F0502020204030204" pitchFamily="34" charset="0"/>
                        </a:rPr>
                        <a:t>$34,905,895</a:t>
                      </a:r>
                    </a:p>
                  </a:txBody>
                  <a:tcPr marL="6695" marR="6695" marT="66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552B"/>
                    </a:solidFill>
                  </a:tcPr>
                </a:tc>
                <a:tc>
                  <a:txBody>
                    <a:bodyPr/>
                    <a:lstStyle/>
                    <a:p>
                      <a:pPr algn="r" fontAlgn="b"/>
                      <a:r>
                        <a:rPr lang="en-US" sz="900" b="1" i="0" u="none" strike="noStrike" dirty="0">
                          <a:solidFill>
                            <a:srgbClr val="FFFFFF"/>
                          </a:solidFill>
                          <a:effectLst/>
                          <a:latin typeface="Calibri" panose="020F0502020204030204" pitchFamily="34" charset="0"/>
                        </a:rPr>
                        <a:t>$32,717,242</a:t>
                      </a:r>
                    </a:p>
                  </a:txBody>
                  <a:tcPr marL="6695" marR="6695" marT="66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552B"/>
                    </a:solidFill>
                  </a:tcPr>
                </a:tc>
                <a:tc>
                  <a:txBody>
                    <a:bodyPr/>
                    <a:lstStyle/>
                    <a:p>
                      <a:pPr algn="r" fontAlgn="b"/>
                      <a:r>
                        <a:rPr lang="en-US" sz="900" b="1" i="0" u="none" strike="noStrike">
                          <a:solidFill>
                            <a:srgbClr val="FFFFFF"/>
                          </a:solidFill>
                          <a:effectLst/>
                          <a:latin typeface="Calibri" panose="020F0502020204030204" pitchFamily="34" charset="0"/>
                        </a:rPr>
                        <a:t>$32,531,809</a:t>
                      </a:r>
                    </a:p>
                  </a:txBody>
                  <a:tcPr marL="6695" marR="6695" marT="669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552B"/>
                    </a:solidFill>
                  </a:tcPr>
                </a:tc>
                <a:tc>
                  <a:txBody>
                    <a:bodyPr/>
                    <a:lstStyle/>
                    <a:p>
                      <a:pPr algn="r" fontAlgn="b"/>
                      <a:r>
                        <a:rPr lang="en-US" sz="900" b="1" i="0" u="none" strike="noStrike">
                          <a:solidFill>
                            <a:srgbClr val="FFFFFF"/>
                          </a:solidFill>
                          <a:effectLst/>
                          <a:latin typeface="Calibri" panose="020F0502020204030204" pitchFamily="34" charset="0"/>
                        </a:rPr>
                        <a:t>$32,153,995</a:t>
                      </a:r>
                    </a:p>
                  </a:txBody>
                  <a:tcPr marL="6695" marR="6695" marT="669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552B"/>
                    </a:solidFill>
                  </a:tcPr>
                </a:tc>
                <a:extLst>
                  <a:ext uri="{0D108BD9-81ED-4DB2-BD59-A6C34878D82A}">
                    <a16:rowId xmlns:a16="http://schemas.microsoft.com/office/drawing/2014/main" val="1218215722"/>
                  </a:ext>
                </a:extLst>
              </a:tr>
              <a:tr h="203745">
                <a:tc>
                  <a:txBody>
                    <a:bodyPr/>
                    <a:lstStyle/>
                    <a:p>
                      <a:pPr algn="l" fontAlgn="b"/>
                      <a:endParaRPr lang="en-US" sz="10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55491029"/>
                  </a:ext>
                </a:extLst>
              </a:tr>
              <a:tr h="564680">
                <a:tc>
                  <a:txBody>
                    <a:bodyPr/>
                    <a:lstStyle/>
                    <a:p>
                      <a:pPr algn="l" fontAlgn="b"/>
                      <a:endParaRPr lang="en-US" sz="10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r>
                        <a:rPr lang="en-US" sz="1000" b="0" i="0" u="none" strike="noStrike">
                          <a:solidFill>
                            <a:srgbClr val="FFFFFF"/>
                          </a:solidFill>
                          <a:effectLst/>
                          <a:latin typeface="Calibri" panose="020F0502020204030204" pitchFamily="34" charset="0"/>
                        </a:rPr>
                        <a:t> </a:t>
                      </a:r>
                    </a:p>
                  </a:txBody>
                  <a:tcPr marL="6695" marR="6695" marT="6695" marB="0" anchor="b">
                    <a:lnL>
                      <a:noFill/>
                    </a:lnL>
                    <a:lnR>
                      <a:noFill/>
                    </a:lnR>
                    <a:lnT>
                      <a:noFill/>
                    </a:lnT>
                    <a:lnB>
                      <a:noFill/>
                    </a:lnB>
                    <a:solidFill>
                      <a:srgbClr val="375623"/>
                    </a:solidFill>
                  </a:tcPr>
                </a:tc>
                <a:tc>
                  <a:txBody>
                    <a:bodyPr/>
                    <a:lstStyle/>
                    <a:p>
                      <a:pPr algn="r" fontAlgn="b"/>
                      <a:r>
                        <a:rPr lang="en-US" sz="1000" b="0" i="0" u="none" strike="noStrike">
                          <a:solidFill>
                            <a:srgbClr val="FFFFFF"/>
                          </a:solidFill>
                          <a:effectLst/>
                          <a:latin typeface="Calibri" panose="020F0502020204030204" pitchFamily="34" charset="0"/>
                        </a:rPr>
                        <a:t>Tution Revenue Shortfall</a:t>
                      </a:r>
                    </a:p>
                  </a:txBody>
                  <a:tcPr marL="6695" marR="6695" marT="6695" marB="0" anchor="b">
                    <a:lnL>
                      <a:noFill/>
                    </a:lnL>
                    <a:lnR>
                      <a:noFill/>
                    </a:lnR>
                    <a:lnT>
                      <a:noFill/>
                    </a:lnT>
                    <a:lnB>
                      <a:noFill/>
                    </a:lnB>
                    <a:solidFill>
                      <a:srgbClr val="375623"/>
                    </a:solidFill>
                  </a:tcPr>
                </a:tc>
                <a:tc>
                  <a:txBody>
                    <a:bodyPr/>
                    <a:lstStyle/>
                    <a:p>
                      <a:pPr algn="l" fontAlgn="b"/>
                      <a:r>
                        <a:rPr lang="en-US" sz="1000" b="0" i="0" u="none" strike="noStrike">
                          <a:solidFill>
                            <a:srgbClr val="FFFFFF"/>
                          </a:solidFill>
                          <a:effectLst/>
                          <a:latin typeface="Calibri" panose="020F0502020204030204" pitchFamily="34" charset="0"/>
                        </a:rPr>
                        <a:t>         783,959 </a:t>
                      </a:r>
                    </a:p>
                  </a:txBody>
                  <a:tcPr marL="6695" marR="6695" marT="6695" marB="0" anchor="b">
                    <a:lnL>
                      <a:noFill/>
                    </a:lnL>
                    <a:lnR>
                      <a:noFill/>
                    </a:lnR>
                    <a:lnT>
                      <a:noFill/>
                    </a:lnT>
                    <a:lnB>
                      <a:noFill/>
                    </a:lnB>
                    <a:solidFill>
                      <a:srgbClr val="375623"/>
                    </a:solidFill>
                  </a:tcPr>
                </a:tc>
                <a:extLst>
                  <a:ext uri="{0D108BD9-81ED-4DB2-BD59-A6C34878D82A}">
                    <a16:rowId xmlns:a16="http://schemas.microsoft.com/office/drawing/2014/main" val="2368513268"/>
                  </a:ext>
                </a:extLst>
              </a:tr>
              <a:tr h="203745">
                <a:tc>
                  <a:txBody>
                    <a:bodyPr/>
                    <a:lstStyle/>
                    <a:p>
                      <a:pPr algn="l" fontAlgn="b"/>
                      <a:endParaRPr lang="en-US" sz="10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dirty="0">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extLst>
                  <a:ext uri="{0D108BD9-81ED-4DB2-BD59-A6C34878D82A}">
                    <a16:rowId xmlns:a16="http://schemas.microsoft.com/office/drawing/2014/main" val="3898634201"/>
                  </a:ext>
                </a:extLst>
              </a:tr>
              <a:tr h="379170">
                <a:tc>
                  <a:txBody>
                    <a:bodyPr/>
                    <a:lstStyle/>
                    <a:p>
                      <a:pPr algn="l" fontAlgn="b"/>
                      <a:endParaRPr lang="en-US" sz="10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r" fontAlgn="b"/>
                      <a:r>
                        <a:rPr lang="en-US" sz="1000" b="1" i="0" u="none" strike="noStrike">
                          <a:solidFill>
                            <a:srgbClr val="000000"/>
                          </a:solidFill>
                          <a:effectLst/>
                          <a:latin typeface="Calibri" panose="020F0502020204030204" pitchFamily="34" charset="0"/>
                        </a:rPr>
                        <a:t>FY 20 TOTAL</a:t>
                      </a:r>
                    </a:p>
                  </a:txBody>
                  <a:tcPr marL="6695" marR="6695" marT="6695" marB="0" anchor="b">
                    <a:lnL>
                      <a:noFill/>
                    </a:lnL>
                    <a:lnR>
                      <a:noFill/>
                    </a:lnR>
                    <a:lnT>
                      <a:noFill/>
                    </a:lnT>
                    <a:lnB>
                      <a:noFill/>
                    </a:lnB>
                  </a:tcPr>
                </a:tc>
                <a:tc>
                  <a:txBody>
                    <a:bodyPr/>
                    <a:lstStyle/>
                    <a:p>
                      <a:pPr algn="r" fontAlgn="b"/>
                      <a:r>
                        <a:rPr lang="en-US" sz="1000" b="1" i="0" u="none" strike="noStrike">
                          <a:solidFill>
                            <a:srgbClr val="000000"/>
                          </a:solidFill>
                          <a:effectLst/>
                          <a:latin typeface="Calibri" panose="020F0502020204030204" pitchFamily="34" charset="0"/>
                        </a:rPr>
                        <a:t>$31,370,036</a:t>
                      </a:r>
                    </a:p>
                  </a:txBody>
                  <a:tcPr marL="6695" marR="6695" marT="6695" marB="0" anchor="b">
                    <a:lnL>
                      <a:noFill/>
                    </a:lnL>
                    <a:lnR>
                      <a:noFill/>
                    </a:lnR>
                    <a:lnT>
                      <a:noFill/>
                    </a:lnT>
                    <a:lnB>
                      <a:noFill/>
                    </a:lnB>
                  </a:tcPr>
                </a:tc>
                <a:extLst>
                  <a:ext uri="{0D108BD9-81ED-4DB2-BD59-A6C34878D82A}">
                    <a16:rowId xmlns:a16="http://schemas.microsoft.com/office/drawing/2014/main" val="3156213406"/>
                  </a:ext>
                </a:extLst>
              </a:tr>
              <a:tr h="203745">
                <a:tc>
                  <a:txBody>
                    <a:bodyPr/>
                    <a:lstStyle/>
                    <a:p>
                      <a:pPr algn="l" fontAlgn="b"/>
                      <a:endParaRPr lang="en-US" sz="10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extLst>
                  <a:ext uri="{0D108BD9-81ED-4DB2-BD59-A6C34878D82A}">
                    <a16:rowId xmlns:a16="http://schemas.microsoft.com/office/drawing/2014/main" val="617048268"/>
                  </a:ext>
                </a:extLst>
              </a:tr>
              <a:tr h="203745">
                <a:tc>
                  <a:txBody>
                    <a:bodyPr/>
                    <a:lstStyle/>
                    <a:p>
                      <a:pPr algn="l" fontAlgn="b"/>
                      <a:endParaRPr lang="en-US" sz="10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a:noFill/>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900" b="1" i="0" u="none" strike="noStrike">
                        <a:solidFill>
                          <a:srgbClr val="FFFFFF"/>
                        </a:solidFill>
                        <a:effectLst/>
                        <a:latin typeface="Calibri" panose="020F0502020204030204" pitchFamily="34" charset="0"/>
                      </a:endParaRPr>
                    </a:p>
                  </a:txBody>
                  <a:tcPr marL="6695" marR="6695" marT="669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9147988"/>
                  </a:ext>
                </a:extLst>
              </a:tr>
              <a:tr h="203745">
                <a:tc>
                  <a:txBody>
                    <a:bodyPr/>
                    <a:lstStyle/>
                    <a:p>
                      <a:pPr algn="l" fontAlgn="b"/>
                      <a:r>
                        <a:rPr lang="en-US" sz="1000" b="1" i="0" u="none" strike="noStrike">
                          <a:solidFill>
                            <a:srgbClr val="000000"/>
                          </a:solidFill>
                          <a:effectLst/>
                          <a:latin typeface="Calibri" panose="020F0502020204030204" pitchFamily="34" charset="0"/>
                        </a:rPr>
                        <a:t>Student FTE </a:t>
                      </a:r>
                    </a:p>
                  </a:txBody>
                  <a:tcPr marL="6695" marR="6695" marT="669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2,617</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2,510</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2,309</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2,178</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1000" b="0" i="0" u="none" strike="noStrike">
                          <a:solidFill>
                            <a:srgbClr val="000000"/>
                          </a:solidFill>
                          <a:effectLst/>
                          <a:latin typeface="Calibri" panose="020F0502020204030204" pitchFamily="34" charset="0"/>
                        </a:rPr>
                        <a:t>2,150</a:t>
                      </a:r>
                    </a:p>
                  </a:txBody>
                  <a:tcPr marL="6695" marR="6695" marT="66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6"/>
                    </a:solidFill>
                  </a:tcPr>
                </a:tc>
                <a:extLst>
                  <a:ext uri="{0D108BD9-81ED-4DB2-BD59-A6C34878D82A}">
                    <a16:rowId xmlns:a16="http://schemas.microsoft.com/office/drawing/2014/main" val="1778187587"/>
                  </a:ext>
                </a:extLst>
              </a:tr>
              <a:tr h="203745">
                <a:tc>
                  <a:txBody>
                    <a:bodyPr/>
                    <a:lstStyle/>
                    <a:p>
                      <a:pPr algn="l" fontAlgn="b"/>
                      <a:r>
                        <a:rPr lang="en-US" sz="1000" b="0" i="0" u="none" strike="noStrike" dirty="0">
                          <a:solidFill>
                            <a:srgbClr val="000000"/>
                          </a:solidFill>
                          <a:effectLst/>
                          <a:latin typeface="Calibri" panose="020F0502020204030204" pitchFamily="34" charset="0"/>
                        </a:rPr>
                        <a:t>   Resident Students</a:t>
                      </a:r>
                    </a:p>
                  </a:txBody>
                  <a:tcPr marL="6695" marR="6695" marT="669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000" b="0" i="0" u="none" strike="noStrike">
                          <a:solidFill>
                            <a:srgbClr val="000000"/>
                          </a:solidFill>
                          <a:effectLst/>
                          <a:latin typeface="Calibri" panose="020F0502020204030204" pitchFamily="34" charset="0"/>
                        </a:rPr>
                        <a:t>1,942</a:t>
                      </a:r>
                    </a:p>
                  </a:txBody>
                  <a:tcPr marL="6695" marR="6695" marT="6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a:solidFill>
                            <a:srgbClr val="000000"/>
                          </a:solidFill>
                          <a:effectLst/>
                          <a:latin typeface="Calibri" panose="020F0502020204030204" pitchFamily="34" charset="0"/>
                        </a:rPr>
                        <a:t>1,812</a:t>
                      </a:r>
                    </a:p>
                  </a:txBody>
                  <a:tcPr marL="6695" marR="6695" marT="6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a:solidFill>
                            <a:srgbClr val="000000"/>
                          </a:solidFill>
                          <a:effectLst/>
                          <a:latin typeface="Calibri" panose="020F0502020204030204" pitchFamily="34" charset="0"/>
                        </a:rPr>
                        <a:t>1,732</a:t>
                      </a:r>
                    </a:p>
                  </a:txBody>
                  <a:tcPr marL="6695" marR="6695" marT="6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a:solidFill>
                            <a:srgbClr val="000000"/>
                          </a:solidFill>
                          <a:effectLst/>
                          <a:latin typeface="Calibri" panose="020F0502020204030204" pitchFamily="34" charset="0"/>
                        </a:rPr>
                        <a:t>1,644</a:t>
                      </a:r>
                    </a:p>
                  </a:txBody>
                  <a:tcPr marL="6695" marR="6695" marT="6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a:solidFill>
                            <a:srgbClr val="000000"/>
                          </a:solidFill>
                          <a:effectLst/>
                          <a:latin typeface="Calibri" panose="020F0502020204030204" pitchFamily="34" charset="0"/>
                        </a:rPr>
                        <a:t>1,665</a:t>
                      </a:r>
                    </a:p>
                  </a:txBody>
                  <a:tcPr marL="6695" marR="6695" marT="6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6"/>
                    </a:solidFill>
                  </a:tcPr>
                </a:tc>
                <a:extLst>
                  <a:ext uri="{0D108BD9-81ED-4DB2-BD59-A6C34878D82A}">
                    <a16:rowId xmlns:a16="http://schemas.microsoft.com/office/drawing/2014/main" val="3831105609"/>
                  </a:ext>
                </a:extLst>
              </a:tr>
              <a:tr h="203745">
                <a:tc>
                  <a:txBody>
                    <a:bodyPr/>
                    <a:lstStyle/>
                    <a:p>
                      <a:pPr algn="l" fontAlgn="b"/>
                      <a:r>
                        <a:rPr lang="en-US" sz="1000" b="0" i="0" u="none" strike="noStrike">
                          <a:solidFill>
                            <a:srgbClr val="000000"/>
                          </a:solidFill>
                          <a:effectLst/>
                          <a:latin typeface="Calibri" panose="020F0502020204030204" pitchFamily="34" charset="0"/>
                        </a:rPr>
                        <a:t>   Non-resident Students</a:t>
                      </a:r>
                    </a:p>
                  </a:txBody>
                  <a:tcPr marL="6695" marR="6695" marT="6695"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r" fontAlgn="ctr"/>
                      <a:r>
                        <a:rPr lang="en-US" sz="1000" b="0" i="0" u="none" strike="noStrike">
                          <a:solidFill>
                            <a:srgbClr val="000000"/>
                          </a:solidFill>
                          <a:effectLst/>
                          <a:latin typeface="Calibri" panose="020F0502020204030204" pitchFamily="34" charset="0"/>
                        </a:rPr>
                        <a:t>675</a:t>
                      </a:r>
                    </a:p>
                  </a:txBody>
                  <a:tcPr marL="6695" marR="6695" marT="6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a:solidFill>
                            <a:srgbClr val="000000"/>
                          </a:solidFill>
                          <a:effectLst/>
                          <a:latin typeface="Calibri" panose="020F0502020204030204" pitchFamily="34" charset="0"/>
                        </a:rPr>
                        <a:t>698</a:t>
                      </a:r>
                    </a:p>
                  </a:txBody>
                  <a:tcPr marL="6695" marR="6695" marT="6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a:solidFill>
                            <a:srgbClr val="000000"/>
                          </a:solidFill>
                          <a:effectLst/>
                          <a:latin typeface="Calibri" panose="020F0502020204030204" pitchFamily="34" charset="0"/>
                        </a:rPr>
                        <a:t>577</a:t>
                      </a:r>
                    </a:p>
                  </a:txBody>
                  <a:tcPr marL="6695" marR="6695" marT="6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a:solidFill>
                            <a:srgbClr val="000000"/>
                          </a:solidFill>
                          <a:effectLst/>
                          <a:latin typeface="Calibri" panose="020F0502020204030204" pitchFamily="34" charset="0"/>
                        </a:rPr>
                        <a:t>535</a:t>
                      </a:r>
                    </a:p>
                  </a:txBody>
                  <a:tcPr marL="6695" marR="6695" marT="6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000" b="0" i="0" u="none" strike="noStrike" dirty="0">
                          <a:solidFill>
                            <a:srgbClr val="000000"/>
                          </a:solidFill>
                          <a:effectLst/>
                          <a:latin typeface="Calibri" panose="020F0502020204030204" pitchFamily="34" charset="0"/>
                        </a:rPr>
                        <a:t>485</a:t>
                      </a:r>
                    </a:p>
                  </a:txBody>
                  <a:tcPr marL="6695" marR="6695" marT="66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6"/>
                    </a:solidFill>
                  </a:tcPr>
                </a:tc>
                <a:extLst>
                  <a:ext uri="{0D108BD9-81ED-4DB2-BD59-A6C34878D82A}">
                    <a16:rowId xmlns:a16="http://schemas.microsoft.com/office/drawing/2014/main" val="464000403"/>
                  </a:ext>
                </a:extLst>
              </a:tr>
            </a:tbl>
          </a:graphicData>
        </a:graphic>
      </p:graphicFrame>
    </p:spTree>
    <p:extLst>
      <p:ext uri="{BB962C8B-B14F-4D97-AF65-F5344CB8AC3E}">
        <p14:creationId xmlns:p14="http://schemas.microsoft.com/office/powerpoint/2010/main" val="413683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4DDFD28-40D4-4FA4-9588-5AAE6C2D09BB}"/>
              </a:ext>
            </a:extLst>
          </p:cNvPr>
          <p:cNvGraphicFramePr>
            <a:graphicFrameLocks noGrp="1"/>
          </p:cNvGraphicFramePr>
          <p:nvPr>
            <p:extLst>
              <p:ext uri="{D42A27DB-BD31-4B8C-83A1-F6EECF244321}">
                <p14:modId xmlns:p14="http://schemas.microsoft.com/office/powerpoint/2010/main" val="3902015380"/>
              </p:ext>
            </p:extLst>
          </p:nvPr>
        </p:nvGraphicFramePr>
        <p:xfrm>
          <a:off x="719091" y="550416"/>
          <a:ext cx="7661432" cy="4971498"/>
        </p:xfrm>
        <a:graphic>
          <a:graphicData uri="http://schemas.openxmlformats.org/drawingml/2006/table">
            <a:tbl>
              <a:tblPr/>
              <a:tblGrid>
                <a:gridCol w="1613409">
                  <a:extLst>
                    <a:ext uri="{9D8B030D-6E8A-4147-A177-3AD203B41FA5}">
                      <a16:colId xmlns:a16="http://schemas.microsoft.com/office/drawing/2014/main" val="2560303939"/>
                    </a:ext>
                  </a:extLst>
                </a:gridCol>
                <a:gridCol w="2012923">
                  <a:extLst>
                    <a:ext uri="{9D8B030D-6E8A-4147-A177-3AD203B41FA5}">
                      <a16:colId xmlns:a16="http://schemas.microsoft.com/office/drawing/2014/main" val="1819968189"/>
                    </a:ext>
                  </a:extLst>
                </a:gridCol>
                <a:gridCol w="2017550">
                  <a:extLst>
                    <a:ext uri="{9D8B030D-6E8A-4147-A177-3AD203B41FA5}">
                      <a16:colId xmlns:a16="http://schemas.microsoft.com/office/drawing/2014/main" val="3096183245"/>
                    </a:ext>
                  </a:extLst>
                </a:gridCol>
                <a:gridCol w="2017550">
                  <a:extLst>
                    <a:ext uri="{9D8B030D-6E8A-4147-A177-3AD203B41FA5}">
                      <a16:colId xmlns:a16="http://schemas.microsoft.com/office/drawing/2014/main" val="3752048140"/>
                    </a:ext>
                  </a:extLst>
                </a:gridCol>
              </a:tblGrid>
              <a:tr h="297186">
                <a:tc gridSpan="2">
                  <a:txBody>
                    <a:bodyPr/>
                    <a:lstStyle/>
                    <a:p>
                      <a:pPr algn="l" fontAlgn="b"/>
                      <a:r>
                        <a:rPr lang="en-US" sz="1600" b="1" i="0" u="none" strike="noStrike" dirty="0">
                          <a:solidFill>
                            <a:srgbClr val="000000"/>
                          </a:solidFill>
                          <a:effectLst/>
                          <a:latin typeface="+mn-lt"/>
                        </a:rPr>
                        <a:t>FY 20 Tuition Revenue</a:t>
                      </a:r>
                    </a:p>
                  </a:txBody>
                  <a:tcPr marL="9525" marR="9525" marT="9525" marB="0" anchor="b">
                    <a:lnL>
                      <a:noFill/>
                    </a:lnL>
                    <a:lnR>
                      <a:noFill/>
                    </a:lnR>
                    <a:lnT>
                      <a:noFill/>
                    </a:lnT>
                    <a:lnB>
                      <a:noFill/>
                    </a:lnB>
                  </a:tcPr>
                </a:tc>
                <a:tc hMerge="1">
                  <a:txBody>
                    <a:bodyPr/>
                    <a:lstStyle/>
                    <a:p>
                      <a:endParaRPr lang="en-US"/>
                    </a:p>
                  </a:txBody>
                  <a:tcPr/>
                </a:tc>
                <a:tc>
                  <a:txBody>
                    <a:bodyPr/>
                    <a:lstStyle/>
                    <a:p>
                      <a:pPr algn="ctr" fontAlgn="b"/>
                      <a:endParaRPr lang="en-US" sz="1600" b="1"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88180065"/>
                  </a:ext>
                </a:extLst>
              </a:tr>
              <a:tr h="297186">
                <a:tc>
                  <a:txBody>
                    <a:bodyPr/>
                    <a:lstStyle/>
                    <a:p>
                      <a:pPr algn="l" fontAlgn="b"/>
                      <a:endParaRPr lang="en-US" sz="1600" b="1" i="0" u="none" strike="noStrike" dirty="0">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ctr" fontAlgn="b"/>
                      <a:endParaRPr lang="en-US" sz="1600" b="1"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1299962347"/>
                  </a:ext>
                </a:extLst>
              </a:tr>
              <a:tr h="297186">
                <a:tc>
                  <a:txBody>
                    <a:bodyPr/>
                    <a:lstStyle/>
                    <a:p>
                      <a:pPr algn="l" fontAlgn="b"/>
                      <a:endParaRPr lang="en-US" sz="1600" b="1"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ctr" fontAlgn="b"/>
                      <a:endParaRPr lang="en-US" sz="1600" b="1"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2932274351"/>
                  </a:ext>
                </a:extLst>
              </a:tr>
              <a:tr h="297186">
                <a:tc>
                  <a:txBody>
                    <a:bodyPr/>
                    <a:lstStyle/>
                    <a:p>
                      <a:pPr algn="l" fontAlgn="b"/>
                      <a:endParaRPr lang="en-US" sz="1600" b="1"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982464543"/>
                  </a:ext>
                </a:extLst>
              </a:tr>
              <a:tr h="297186">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mn-lt"/>
                        </a:rPr>
                        <a:t>Budget</a:t>
                      </a: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mn-lt"/>
                        </a:rPr>
                        <a:t>As of 2/4/20</a:t>
                      </a:r>
                    </a:p>
                  </a:txBody>
                  <a:tcPr marL="9525" marR="9525" marT="9525" marB="0" anchor="b">
                    <a:lnL>
                      <a:noFill/>
                    </a:lnL>
                    <a:lnR>
                      <a:noFill/>
                    </a:lnR>
                    <a:lnT>
                      <a:noFill/>
                    </a:lnT>
                    <a:lnB>
                      <a:noFill/>
                    </a:lnB>
                  </a:tcPr>
                </a:tc>
                <a:tc>
                  <a:txBody>
                    <a:bodyPr/>
                    <a:lstStyle/>
                    <a:p>
                      <a:pPr algn="ctr" fontAlgn="b"/>
                      <a:r>
                        <a:rPr lang="en-US" sz="1600" b="1" i="0" u="none" strike="noStrike">
                          <a:solidFill>
                            <a:srgbClr val="000000"/>
                          </a:solidFill>
                          <a:effectLst/>
                          <a:latin typeface="+mn-lt"/>
                        </a:rPr>
                        <a:t>Difference</a:t>
                      </a:r>
                    </a:p>
                  </a:txBody>
                  <a:tcPr marL="9525" marR="9525" marT="9525" marB="0" anchor="b">
                    <a:lnL>
                      <a:noFill/>
                    </a:lnL>
                    <a:lnR>
                      <a:noFill/>
                    </a:lnR>
                    <a:lnT>
                      <a:noFill/>
                    </a:lnT>
                    <a:lnB>
                      <a:noFill/>
                    </a:lnB>
                  </a:tcPr>
                </a:tc>
                <a:extLst>
                  <a:ext uri="{0D108BD9-81ED-4DB2-BD59-A6C34878D82A}">
                    <a16:rowId xmlns:a16="http://schemas.microsoft.com/office/drawing/2014/main" val="1940859339"/>
                  </a:ext>
                </a:extLst>
              </a:tr>
              <a:tr h="297186">
                <a:tc>
                  <a:txBody>
                    <a:bodyPr/>
                    <a:lstStyle/>
                    <a:p>
                      <a:pPr algn="l" fontAlgn="b"/>
                      <a:r>
                        <a:rPr lang="en-US" sz="1600" b="0" i="0" u="none" strike="noStrike">
                          <a:solidFill>
                            <a:srgbClr val="000000"/>
                          </a:solidFill>
                          <a:effectLst/>
                          <a:latin typeface="+mn-lt"/>
                        </a:rPr>
                        <a:t>Summer 2019</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mn-lt"/>
                        </a:rPr>
                        <a:t>         1,003,924 </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mn-lt"/>
                        </a:rPr>
                        <a:t>         1,007,921 </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mn-lt"/>
                        </a:rPr>
                        <a:t>                3,997 </a:t>
                      </a:r>
                    </a:p>
                  </a:txBody>
                  <a:tcPr marL="9525" marR="9525" marT="9525" marB="0" anchor="b">
                    <a:lnL>
                      <a:noFill/>
                    </a:lnL>
                    <a:lnR>
                      <a:noFill/>
                    </a:lnR>
                    <a:lnT>
                      <a:noFill/>
                    </a:lnT>
                    <a:lnB>
                      <a:noFill/>
                    </a:lnB>
                  </a:tcPr>
                </a:tc>
                <a:extLst>
                  <a:ext uri="{0D108BD9-81ED-4DB2-BD59-A6C34878D82A}">
                    <a16:rowId xmlns:a16="http://schemas.microsoft.com/office/drawing/2014/main" val="979328744"/>
                  </a:ext>
                </a:extLst>
              </a:tr>
              <a:tr h="297186">
                <a:tc>
                  <a:txBody>
                    <a:bodyPr/>
                    <a:lstStyle/>
                    <a:p>
                      <a:pPr algn="l" fontAlgn="b"/>
                      <a:r>
                        <a:rPr lang="en-US" sz="1600" b="0" i="0" u="none" strike="noStrike">
                          <a:solidFill>
                            <a:srgbClr val="000000"/>
                          </a:solidFill>
                          <a:effectLst/>
                          <a:latin typeface="+mn-lt"/>
                        </a:rPr>
                        <a:t>Fall 2019</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mn-lt"/>
                        </a:rPr>
                        <a:t>         7,751,108 </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mn-lt"/>
                        </a:rPr>
                        <a:t>         7,298,520 </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mn-lt"/>
                        </a:rPr>
                        <a:t>           (452,588)</a:t>
                      </a:r>
                    </a:p>
                  </a:txBody>
                  <a:tcPr marL="9525" marR="9525" marT="9525" marB="0" anchor="b">
                    <a:lnL>
                      <a:noFill/>
                    </a:lnL>
                    <a:lnR>
                      <a:noFill/>
                    </a:lnR>
                    <a:lnT>
                      <a:noFill/>
                    </a:lnT>
                    <a:lnB>
                      <a:noFill/>
                    </a:lnB>
                  </a:tcPr>
                </a:tc>
                <a:extLst>
                  <a:ext uri="{0D108BD9-81ED-4DB2-BD59-A6C34878D82A}">
                    <a16:rowId xmlns:a16="http://schemas.microsoft.com/office/drawing/2014/main" val="2583887230"/>
                  </a:ext>
                </a:extLst>
              </a:tr>
              <a:tr h="297186">
                <a:tc>
                  <a:txBody>
                    <a:bodyPr/>
                    <a:lstStyle/>
                    <a:p>
                      <a:pPr algn="l" fontAlgn="b"/>
                      <a:r>
                        <a:rPr lang="en-US" sz="1600" b="0" i="0" u="none" strike="noStrike">
                          <a:solidFill>
                            <a:srgbClr val="000000"/>
                          </a:solidFill>
                          <a:effectLst/>
                          <a:latin typeface="+mn-lt"/>
                        </a:rPr>
                        <a:t>Spring 2020</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mn-lt"/>
                        </a:rPr>
                        <a:t>         6,832,272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mn-lt"/>
                        </a:rPr>
                        <a:t>         6,496,904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mn-lt"/>
                        </a:rPr>
                        <a:t>           (335,368)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983426"/>
                  </a:ext>
                </a:extLst>
              </a:tr>
              <a:tr h="297186">
                <a:tc>
                  <a:txBody>
                    <a:bodyPr/>
                    <a:lstStyle/>
                    <a:p>
                      <a:pPr algn="r" fontAlgn="b"/>
                      <a:r>
                        <a:rPr lang="en-US" sz="1600" b="1" i="0" u="none" strike="noStrike">
                          <a:solidFill>
                            <a:srgbClr val="000000"/>
                          </a:solidFill>
                          <a:effectLst/>
                          <a:latin typeface="+mn-lt"/>
                        </a:rPr>
                        <a:t>TOTAL</a:t>
                      </a:r>
                    </a:p>
                  </a:txBody>
                  <a:tcPr marL="9525" marR="9525" marT="9525" marB="0" anchor="b">
                    <a:lnL>
                      <a:noFill/>
                    </a:lnL>
                    <a:lnR>
                      <a:noFill/>
                    </a:lnR>
                    <a:lnT>
                      <a:noFill/>
                    </a:lnT>
                    <a:lnB>
                      <a:noFill/>
                    </a:lnB>
                  </a:tcPr>
                </a:tc>
                <a:tc>
                  <a:txBody>
                    <a:bodyPr/>
                    <a:lstStyle/>
                    <a:p>
                      <a:pPr algn="l" fontAlgn="b"/>
                      <a:r>
                        <a:rPr lang="en-US" sz="1600" b="1" i="0" u="none" strike="noStrike">
                          <a:solidFill>
                            <a:srgbClr val="000000"/>
                          </a:solidFill>
                          <a:effectLst/>
                          <a:latin typeface="+mn-lt"/>
                        </a:rPr>
                        <a:t>       15,587,304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1" i="0" u="none" strike="noStrike">
                          <a:solidFill>
                            <a:srgbClr val="000000"/>
                          </a:solidFill>
                          <a:effectLst/>
                          <a:latin typeface="+mn-lt"/>
                        </a:rPr>
                        <a:t>       14,803,345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1" i="0" u="none" strike="noStrike" dirty="0">
                          <a:solidFill>
                            <a:srgbClr val="000000"/>
                          </a:solidFill>
                          <a:effectLst/>
                          <a:latin typeface="+mn-lt"/>
                        </a:rPr>
                        <a:t>          (783,959)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64569603"/>
                  </a:ext>
                </a:extLst>
              </a:tr>
              <a:tr h="297186">
                <a:tc>
                  <a:txBody>
                    <a:bodyPr/>
                    <a:lstStyle/>
                    <a:p>
                      <a:pPr algn="l" fontAlgn="b"/>
                      <a:endParaRPr lang="en-US" sz="1600" b="0" i="0" u="none" strike="noStrike" dirty="0">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883162147"/>
                  </a:ext>
                </a:extLst>
              </a:tr>
              <a:tr h="297186">
                <a:tc gridSpan="4">
                  <a:txBody>
                    <a:bodyPr/>
                    <a:lstStyle/>
                    <a:p>
                      <a:pPr algn="l" fontAlgn="b"/>
                      <a:r>
                        <a:rPr lang="en-US" sz="1600" b="0" i="0" u="none" strike="noStrike" dirty="0">
                          <a:solidFill>
                            <a:srgbClr val="000000"/>
                          </a:solidFill>
                          <a:effectLst/>
                          <a:latin typeface="+mn-lt"/>
                        </a:rPr>
                        <a:t> Spring revenue is coming in at 89% of Fall.  Not final yet. </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4186884"/>
                  </a:ext>
                </a:extLst>
              </a:tr>
              <a:tr h="297186">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3644972703"/>
                  </a:ext>
                </a:extLst>
              </a:tr>
              <a:tr h="554040">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mn-lt"/>
                        </a:rPr>
                        <a:t>Shortfall as of 2/4/20</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mn-lt"/>
                        </a:rPr>
                        <a:t>           (783,959)</a:t>
                      </a:r>
                    </a:p>
                  </a:txBody>
                  <a:tcPr marL="9525" marR="9525" marT="9525" marB="0" anchor="b">
                    <a:lnL>
                      <a:noFill/>
                    </a:lnL>
                    <a:lnR>
                      <a:noFill/>
                    </a:lnR>
                    <a:lnT>
                      <a:noFill/>
                    </a:lnT>
                    <a:lnB>
                      <a:noFill/>
                    </a:lnB>
                  </a:tcPr>
                </a:tc>
                <a:tc>
                  <a:txBody>
                    <a:bodyPr/>
                    <a:lstStyle/>
                    <a:p>
                      <a:pPr algn="l" fontAlgn="b"/>
                      <a:endParaRPr lang="en-US" sz="1600" b="0" i="0" u="none" strike="noStrike" dirty="0">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409864031"/>
                  </a:ext>
                </a:extLst>
              </a:tr>
              <a:tr h="554040">
                <a:tc>
                  <a:txBody>
                    <a:bodyPr/>
                    <a:lstStyle/>
                    <a:p>
                      <a:pPr algn="l" fontAlgn="b"/>
                      <a:endParaRPr lang="en-US" sz="1600" b="0" i="0" u="none" strike="noStrike" dirty="0">
                        <a:solidFill>
                          <a:srgbClr val="000000"/>
                        </a:solidFill>
                        <a:effectLst/>
                        <a:latin typeface="+mn-lt"/>
                      </a:endParaRP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mn-lt"/>
                        </a:rPr>
                        <a:t>Budgeted Shortfall</a:t>
                      </a:r>
                    </a:p>
                  </a:txBody>
                  <a:tcPr marL="9525" marR="9525" marT="9525" marB="0" anchor="b">
                    <a:lnL>
                      <a:noFill/>
                    </a:lnL>
                    <a:lnR>
                      <a:noFill/>
                    </a:lnR>
                    <a:lnT>
                      <a:noFill/>
                    </a:lnT>
                    <a:lnB>
                      <a:noFill/>
                    </a:lnB>
                  </a:tcPr>
                </a:tc>
                <a:tc>
                  <a:txBody>
                    <a:bodyPr/>
                    <a:lstStyle/>
                    <a:p>
                      <a:pPr algn="l" fontAlgn="b"/>
                      <a:r>
                        <a:rPr lang="en-US" sz="1600" b="0" i="0" u="none" strike="noStrike">
                          <a:solidFill>
                            <a:srgbClr val="000000"/>
                          </a:solidFill>
                          <a:effectLst/>
                          <a:latin typeface="+mn-lt"/>
                        </a:rPr>
                        <a:t>            253,178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3073349803"/>
                  </a:ext>
                </a:extLst>
              </a:tr>
              <a:tr h="297186">
                <a:tc>
                  <a:txBody>
                    <a:bodyPr/>
                    <a:lstStyle/>
                    <a:p>
                      <a:pPr algn="l" fontAlgn="b"/>
                      <a:endParaRPr lang="en-US" sz="1600" b="0" i="0" u="none" strike="noStrike" dirty="0">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n-US" sz="16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r>
                        <a:rPr lang="en-US" sz="1600" b="1" i="0" u="none" strike="noStrike" dirty="0">
                          <a:solidFill>
                            <a:srgbClr val="000000"/>
                          </a:solidFill>
                          <a:effectLst/>
                          <a:latin typeface="+mn-lt"/>
                        </a:rPr>
                        <a:t>          (530,781)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600" b="0" i="0" u="none" strike="noStrike" dirty="0">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1968424131"/>
                  </a:ext>
                </a:extLst>
              </a:tr>
            </a:tbl>
          </a:graphicData>
        </a:graphic>
      </p:graphicFrame>
    </p:spTree>
    <p:extLst>
      <p:ext uri="{BB962C8B-B14F-4D97-AF65-F5344CB8AC3E}">
        <p14:creationId xmlns:p14="http://schemas.microsoft.com/office/powerpoint/2010/main" val="246892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12" y="406189"/>
            <a:ext cx="8816980" cy="878681"/>
          </a:xfrm>
        </p:spPr>
        <p:txBody>
          <a:bodyPr numCol="1"/>
          <a:lstStyle/>
          <a:p>
            <a:pPr algn="l"/>
            <a:r>
              <a:rPr lang="en-US" sz="4800" dirty="0">
                <a:latin typeface="+mn-lt"/>
              </a:rPr>
              <a:t>WHAT DOES SUCCESS LOOK LIKE? </a:t>
            </a:r>
          </a:p>
        </p:txBody>
      </p:sp>
      <p:sp>
        <p:nvSpPr>
          <p:cNvPr id="3" name="Content Placeholder 2"/>
          <p:cNvSpPr>
            <a:spLocks noGrp="1"/>
          </p:cNvSpPr>
          <p:nvPr>
            <p:ph idx="1"/>
          </p:nvPr>
        </p:nvSpPr>
        <p:spPr>
          <a:xfrm>
            <a:off x="614642" y="1575704"/>
            <a:ext cx="4100661" cy="3805905"/>
          </a:xfrm>
        </p:spPr>
        <p:txBody>
          <a:bodyPr numCol="1">
            <a:noAutofit/>
          </a:bodyPr>
          <a:lstStyle/>
          <a:p>
            <a:pPr marL="346472" indent="-346472"/>
            <a:r>
              <a:rPr lang="en-US" sz="1400" dirty="0">
                <a:solidFill>
                  <a:schemeClr val="tx1">
                    <a:lumMod val="75000"/>
                    <a:lumOff val="25000"/>
                  </a:schemeClr>
                </a:solidFill>
                <a:latin typeface="+mn-lt"/>
              </a:rPr>
              <a:t>Robust enrollment structure &amp; plan in place</a:t>
            </a:r>
          </a:p>
          <a:p>
            <a:pPr marL="346472" indent="-346472"/>
            <a:r>
              <a:rPr lang="en-US" sz="1400" dirty="0">
                <a:solidFill>
                  <a:schemeClr val="tx1">
                    <a:lumMod val="75000"/>
                    <a:lumOff val="25000"/>
                  </a:schemeClr>
                </a:solidFill>
                <a:latin typeface="+mn-lt"/>
              </a:rPr>
              <a:t>Student success/increased retention </a:t>
            </a:r>
          </a:p>
          <a:p>
            <a:pPr marL="346472" indent="-346472"/>
            <a:r>
              <a:rPr lang="en-US" sz="1400" dirty="0">
                <a:solidFill>
                  <a:schemeClr val="tx1">
                    <a:lumMod val="75000"/>
                    <a:lumOff val="25000"/>
                  </a:schemeClr>
                </a:solidFill>
                <a:latin typeface="+mn-lt"/>
              </a:rPr>
              <a:t>High impact marketing/branding campaign developed and deployed </a:t>
            </a:r>
          </a:p>
          <a:p>
            <a:pPr marL="346472" indent="-346472"/>
            <a:r>
              <a:rPr lang="en-US" sz="1400" dirty="0">
                <a:solidFill>
                  <a:schemeClr val="tx1">
                    <a:lumMod val="75000"/>
                    <a:lumOff val="25000"/>
                  </a:schemeClr>
                </a:solidFill>
                <a:latin typeface="+mn-lt"/>
              </a:rPr>
              <a:t>Provost and VC Administration &amp; Finance searches completed </a:t>
            </a:r>
          </a:p>
          <a:p>
            <a:pPr marL="346472" indent="-346472"/>
            <a:r>
              <a:rPr lang="en-US" sz="1400" dirty="0">
                <a:solidFill>
                  <a:schemeClr val="tx1">
                    <a:lumMod val="75000"/>
                    <a:lumOff val="25000"/>
                  </a:schemeClr>
                </a:solidFill>
                <a:latin typeface="+mn-lt"/>
              </a:rPr>
              <a:t>Successful ABET accreditation visit and Northwest Commission mid-cycle review</a:t>
            </a:r>
          </a:p>
          <a:p>
            <a:pPr marL="346472" indent="-346472"/>
            <a:r>
              <a:rPr lang="en-US" sz="1400" dirty="0">
                <a:solidFill>
                  <a:schemeClr val="tx1">
                    <a:lumMod val="75000"/>
                    <a:lumOff val="25000"/>
                  </a:schemeClr>
                </a:solidFill>
                <a:latin typeface="+mn-lt"/>
              </a:rPr>
              <a:t>Approval of two new PhD programs</a:t>
            </a:r>
          </a:p>
          <a:p>
            <a:pPr marL="346472" indent="-346472"/>
            <a:r>
              <a:rPr lang="en-US" sz="1400" dirty="0">
                <a:solidFill>
                  <a:schemeClr val="tx1">
                    <a:lumMod val="75000"/>
                    <a:lumOff val="25000"/>
                  </a:schemeClr>
                </a:solidFill>
                <a:latin typeface="+mn-lt"/>
              </a:rPr>
              <a:t>Funding secured and plans implemented for Nursing Simulation Center</a:t>
            </a:r>
          </a:p>
          <a:p>
            <a:pPr marL="346472" indent="-346472"/>
            <a:r>
              <a:rPr lang="en-US" sz="1400" dirty="0">
                <a:solidFill>
                  <a:schemeClr val="tx1">
                    <a:lumMod val="75000"/>
                    <a:lumOff val="25000"/>
                  </a:schemeClr>
                </a:solidFill>
                <a:latin typeface="+mn-lt"/>
              </a:rPr>
              <a:t>Fiscally sound/balanced budget</a:t>
            </a:r>
          </a:p>
          <a:p>
            <a:pPr marL="346472" indent="-346472"/>
            <a:r>
              <a:rPr lang="en-US" sz="1400" dirty="0">
                <a:solidFill>
                  <a:schemeClr val="tx1">
                    <a:lumMod val="75000"/>
                    <a:lumOff val="25000"/>
                  </a:schemeClr>
                </a:solidFill>
                <a:latin typeface="+mn-lt"/>
              </a:rPr>
              <a:t>Clear and consistent campus communication</a:t>
            </a:r>
          </a:p>
          <a:p>
            <a:pPr marL="346472" indent="-346472"/>
            <a:r>
              <a:rPr lang="en-US" sz="1400" dirty="0">
                <a:solidFill>
                  <a:schemeClr val="tx1">
                    <a:lumMod val="75000"/>
                    <a:lumOff val="25000"/>
                  </a:schemeClr>
                </a:solidFill>
                <a:latin typeface="+mn-lt"/>
              </a:rPr>
              <a:t>Completion of campus space audit with progressive/action driven recommendations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364396" y="3644027"/>
            <a:ext cx="3674096" cy="238271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364396" y="1284870"/>
            <a:ext cx="3674096" cy="2338077"/>
          </a:xfrm>
          <a:prstGeom prst="rect">
            <a:avLst/>
          </a:prstGeom>
        </p:spPr>
      </p:pic>
    </p:spTree>
    <p:extLst>
      <p:ext uri="{BB962C8B-B14F-4D97-AF65-F5344CB8AC3E}">
        <p14:creationId xmlns:p14="http://schemas.microsoft.com/office/powerpoint/2010/main" val="375411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095903-67F4-4799-A86D-9EDB344D1B3B}"/>
              </a:ext>
            </a:extLst>
          </p:cNvPr>
          <p:cNvSpPr txBox="1">
            <a:spLocks/>
          </p:cNvSpPr>
          <p:nvPr/>
        </p:nvSpPr>
        <p:spPr>
          <a:xfrm>
            <a:off x="248467" y="121123"/>
            <a:ext cx="7409633" cy="853068"/>
          </a:xfrm>
          <a:prstGeom prst="rect">
            <a:avLst/>
          </a:prstGeom>
        </p:spPr>
        <p:txBody>
          <a:bodyPr vert="horz" lIns="68580" tIns="34290" rIns="68580" bIns="34290" numCol="1" rtlCol="0" anchor="ctr">
            <a:noAutofit/>
          </a:bodyPr>
          <a:lstStyle>
            <a:lvl1pPr algn="ctr" defTabSz="457200" rtl="0" eaLnBrk="1" latinLnBrk="0" hangingPunct="1">
              <a:spcBef>
                <a:spcPct val="0"/>
              </a:spcBef>
              <a:buNone/>
              <a:defRPr sz="4400" b="1" i="0" kern="1200">
                <a:solidFill>
                  <a:srgbClr val="2D5D34"/>
                </a:solidFill>
                <a:latin typeface="Century Gothic"/>
                <a:ea typeface="+mj-ea"/>
                <a:cs typeface="Century Gothic"/>
              </a:defRPr>
            </a:lvl1pPr>
          </a:lstStyle>
          <a:p>
            <a:pPr algn="l" defTabSz="342900">
              <a:defRPr/>
            </a:pPr>
            <a:r>
              <a:rPr lang="en-US" sz="4800" dirty="0">
                <a:latin typeface="+mn-lt"/>
              </a:rPr>
              <a:t>VISION</a:t>
            </a:r>
          </a:p>
        </p:txBody>
      </p:sp>
      <p:sp>
        <p:nvSpPr>
          <p:cNvPr id="5" name="Content Placeholder 2">
            <a:extLst>
              <a:ext uri="{FF2B5EF4-FFF2-40B4-BE49-F238E27FC236}">
                <a16:creationId xmlns:a16="http://schemas.microsoft.com/office/drawing/2014/main" id="{98DC13F3-9912-4EB3-83CD-05C8931528A1}"/>
              </a:ext>
            </a:extLst>
          </p:cNvPr>
          <p:cNvSpPr txBox="1">
            <a:spLocks/>
          </p:cNvSpPr>
          <p:nvPr/>
        </p:nvSpPr>
        <p:spPr>
          <a:xfrm>
            <a:off x="248467" y="817447"/>
            <a:ext cx="3813579" cy="5222868"/>
          </a:xfrm>
          <a:prstGeom prst="rect">
            <a:avLst/>
          </a:prstGeom>
        </p:spPr>
        <p:txBody>
          <a:bodyPr vert="horz" lIns="68580" tIns="34290" rIns="68580" bIns="34290" numCol="1" rtlCol="0">
            <a:norm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endParaRPr lang="en-US" sz="2400" dirty="0">
              <a:solidFill>
                <a:schemeClr val="tx1"/>
              </a:solidFill>
              <a:latin typeface="+mn-lt"/>
            </a:endParaRPr>
          </a:p>
          <a:p>
            <a:pPr marL="0" indent="0" defTabSz="342900">
              <a:buNone/>
              <a:defRPr/>
            </a:pPr>
            <a:r>
              <a:rPr lang="en-US" sz="2800" dirty="0">
                <a:latin typeface="+mn-lt"/>
              </a:rPr>
              <a:t>Recruitment/enrollment</a:t>
            </a:r>
          </a:p>
          <a:p>
            <a:pPr marL="0" indent="0" defTabSz="342900">
              <a:buNone/>
              <a:defRPr/>
            </a:pPr>
            <a:r>
              <a:rPr lang="en-US" sz="2800" dirty="0">
                <a:latin typeface="+mn-lt"/>
              </a:rPr>
              <a:t>Student success</a:t>
            </a:r>
          </a:p>
          <a:p>
            <a:pPr marL="0" indent="0" defTabSz="342900">
              <a:buNone/>
              <a:defRPr/>
            </a:pPr>
            <a:r>
              <a:rPr lang="en-US" sz="2800" dirty="0">
                <a:latin typeface="+mn-lt"/>
              </a:rPr>
              <a:t>Telling our story</a:t>
            </a:r>
          </a:p>
          <a:p>
            <a:pPr marL="0" indent="0" defTabSz="342900">
              <a:buNone/>
              <a:defRPr/>
            </a:pPr>
            <a:r>
              <a:rPr lang="en-US" sz="2800" dirty="0">
                <a:latin typeface="+mn-lt"/>
              </a:rPr>
              <a:t>Positioning ourselves for the future</a:t>
            </a:r>
          </a:p>
          <a:p>
            <a:pPr marL="0" indent="0" defTabSz="342900">
              <a:buNone/>
              <a:defRPr/>
            </a:pPr>
            <a:endParaRPr lang="en-US" sz="2400" dirty="0">
              <a:solidFill>
                <a:srgbClr val="000000">
                  <a:lumMod val="65000"/>
                  <a:lumOff val="35000"/>
                </a:srgb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383" y="0"/>
            <a:ext cx="5019617" cy="6101862"/>
          </a:xfrm>
          <a:prstGeom prst="rect">
            <a:avLst/>
          </a:prstGeom>
        </p:spPr>
      </p:pic>
    </p:spTree>
    <p:extLst>
      <p:ext uri="{BB962C8B-B14F-4D97-AF65-F5344CB8AC3E}">
        <p14:creationId xmlns:p14="http://schemas.microsoft.com/office/powerpoint/2010/main" val="770022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4" y="180370"/>
            <a:ext cx="5134041" cy="1143000"/>
          </a:xfrm>
        </p:spPr>
        <p:txBody>
          <a:bodyPr/>
          <a:lstStyle/>
          <a:p>
            <a:pPr algn="l"/>
            <a:r>
              <a:rPr lang="en-US" sz="4800" dirty="0">
                <a:latin typeface="+mn-lt"/>
              </a:rPr>
              <a:t>ANNOUNCEMENTS</a:t>
            </a:r>
          </a:p>
        </p:txBody>
      </p:sp>
      <p:sp>
        <p:nvSpPr>
          <p:cNvPr id="3" name="Content Placeholder 2"/>
          <p:cNvSpPr>
            <a:spLocks noGrp="1"/>
          </p:cNvSpPr>
          <p:nvPr>
            <p:ph idx="1"/>
          </p:nvPr>
        </p:nvSpPr>
        <p:spPr>
          <a:xfrm>
            <a:off x="158928" y="1323371"/>
            <a:ext cx="4843893" cy="4760906"/>
          </a:xfrm>
        </p:spPr>
        <p:txBody>
          <a:bodyPr>
            <a:normAutofit/>
          </a:bodyPr>
          <a:lstStyle/>
          <a:p>
            <a:pPr marL="0" indent="0">
              <a:buNone/>
            </a:pPr>
            <a:r>
              <a:rPr lang="en-US" sz="2400" dirty="0">
                <a:latin typeface="+mn-lt"/>
              </a:rPr>
              <a:t>Board of </a:t>
            </a:r>
            <a:r>
              <a:rPr lang="en-US" sz="2400" dirty="0" err="1">
                <a:latin typeface="+mn-lt"/>
              </a:rPr>
              <a:t>Regents|March</a:t>
            </a:r>
            <a:r>
              <a:rPr lang="en-US" sz="2400" dirty="0">
                <a:latin typeface="+mn-lt"/>
              </a:rPr>
              <a:t> 5-6</a:t>
            </a:r>
          </a:p>
          <a:p>
            <a:pPr marL="0" indent="0">
              <a:buNone/>
            </a:pPr>
            <a:r>
              <a:rPr lang="en-US" sz="2400" dirty="0" err="1">
                <a:latin typeface="+mn-lt"/>
              </a:rPr>
              <a:t>Springbreak|March</a:t>
            </a:r>
            <a:r>
              <a:rPr lang="en-US" sz="2400" dirty="0">
                <a:latin typeface="+mn-lt"/>
              </a:rPr>
              <a:t> 14-22</a:t>
            </a:r>
          </a:p>
          <a:p>
            <a:pPr marL="0" lvl="0" indent="0">
              <a:buNone/>
            </a:pPr>
            <a:r>
              <a:rPr lang="en-US" sz="2400" dirty="0" err="1">
                <a:latin typeface="+mn-lt"/>
              </a:rPr>
              <a:t>DiggerCon</a:t>
            </a:r>
            <a:r>
              <a:rPr lang="en-US" sz="2400" dirty="0">
                <a:latin typeface="+mn-lt"/>
              </a:rPr>
              <a:t> 2020|April 2-3</a:t>
            </a:r>
          </a:p>
          <a:p>
            <a:pPr marL="0" lvl="0" indent="0">
              <a:buNone/>
            </a:pPr>
            <a:r>
              <a:rPr lang="en-US" sz="2400" dirty="0">
                <a:latin typeface="+mn-lt"/>
              </a:rPr>
              <a:t>Employee Service </a:t>
            </a:r>
            <a:r>
              <a:rPr lang="en-US" sz="2400" dirty="0" err="1">
                <a:latin typeface="+mn-lt"/>
              </a:rPr>
              <a:t>Awards|April</a:t>
            </a:r>
            <a:r>
              <a:rPr lang="en-US" sz="2400" dirty="0">
                <a:latin typeface="+mn-lt"/>
              </a:rPr>
              <a:t> 16</a:t>
            </a:r>
          </a:p>
          <a:p>
            <a:pPr marL="0" lvl="0" indent="0">
              <a:buNone/>
            </a:pPr>
            <a:r>
              <a:rPr lang="en-US" sz="2400" dirty="0">
                <a:latin typeface="+mn-lt"/>
              </a:rPr>
              <a:t>Petroleum </a:t>
            </a:r>
            <a:r>
              <a:rPr lang="en-US" sz="2400" dirty="0" err="1">
                <a:latin typeface="+mn-lt"/>
              </a:rPr>
              <a:t>Symposium|April</a:t>
            </a:r>
            <a:r>
              <a:rPr lang="en-US" sz="2400" dirty="0">
                <a:latin typeface="+mn-lt"/>
              </a:rPr>
              <a:t> 16-17</a:t>
            </a:r>
          </a:p>
          <a:p>
            <a:pPr marL="0" lvl="0" indent="0">
              <a:buNone/>
            </a:pPr>
            <a:r>
              <a:rPr lang="en-US" sz="2400" dirty="0">
                <a:latin typeface="+mn-lt"/>
              </a:rPr>
              <a:t>Digger </a:t>
            </a:r>
            <a:r>
              <a:rPr lang="en-US" sz="2400" dirty="0" err="1">
                <a:latin typeface="+mn-lt"/>
              </a:rPr>
              <a:t>Auction|April</a:t>
            </a:r>
            <a:r>
              <a:rPr lang="en-US" sz="2400" dirty="0">
                <a:latin typeface="+mn-lt"/>
              </a:rPr>
              <a:t> 18</a:t>
            </a:r>
          </a:p>
          <a:p>
            <a:pPr marL="0" lvl="0" indent="0">
              <a:buNone/>
            </a:pPr>
            <a:r>
              <a:rPr lang="en-US" sz="2400" dirty="0" err="1">
                <a:latin typeface="+mn-lt"/>
              </a:rPr>
              <a:t>Techxpo|April</a:t>
            </a:r>
            <a:r>
              <a:rPr lang="en-US" sz="2400" dirty="0">
                <a:latin typeface="+mn-lt"/>
              </a:rPr>
              <a:t> 23</a:t>
            </a:r>
          </a:p>
          <a:p>
            <a:pPr marL="0" lvl="0" indent="0">
              <a:buNone/>
            </a:pPr>
            <a:r>
              <a:rPr lang="en-US" sz="2400" dirty="0">
                <a:latin typeface="+mn-lt"/>
              </a:rPr>
              <a:t>Accreditation Mid-cycle </a:t>
            </a:r>
            <a:r>
              <a:rPr lang="en-US" sz="2400" dirty="0" err="1">
                <a:latin typeface="+mn-lt"/>
              </a:rPr>
              <a:t>Review|April</a:t>
            </a:r>
            <a:r>
              <a:rPr lang="en-US" sz="2400" dirty="0">
                <a:latin typeface="+mn-lt"/>
              </a:rPr>
              <a:t> 30-May 1</a:t>
            </a:r>
          </a:p>
          <a:p>
            <a:pPr marL="0" lvl="0" indent="0">
              <a:buNone/>
            </a:pPr>
            <a:r>
              <a:rPr lang="en-US" sz="2400" dirty="0" err="1">
                <a:latin typeface="+mn-lt"/>
              </a:rPr>
              <a:t>Commencement|May</a:t>
            </a:r>
            <a:r>
              <a:rPr lang="en-US" sz="2400" dirty="0">
                <a:latin typeface="+mn-lt"/>
              </a:rPr>
              <a:t> 2</a:t>
            </a:r>
          </a:p>
          <a:p>
            <a:pPr marL="461963" lvl="0" indent="-461963"/>
            <a:endParaRPr lang="en-US" dirty="0">
              <a:solidFill>
                <a:schemeClr val="tx1"/>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822" y="1"/>
            <a:ext cx="4141177" cy="6119446"/>
          </a:xfrm>
          <a:prstGeom prst="rect">
            <a:avLst/>
          </a:prstGeom>
        </p:spPr>
      </p:pic>
    </p:spTree>
    <p:extLst>
      <p:ext uri="{BB962C8B-B14F-4D97-AF65-F5344CB8AC3E}">
        <p14:creationId xmlns:p14="http://schemas.microsoft.com/office/powerpoint/2010/main" val="902346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137031"/>
          </a:xfrm>
          <a:prstGeom prst="rect">
            <a:avLst/>
          </a:prstGeom>
        </p:spPr>
      </p:pic>
      <p:sp>
        <p:nvSpPr>
          <p:cNvPr id="8" name="Rectangle 7"/>
          <p:cNvSpPr/>
          <p:nvPr/>
        </p:nvSpPr>
        <p:spPr>
          <a:xfrm>
            <a:off x="2947549" y="2158304"/>
            <a:ext cx="3248902" cy="830997"/>
          </a:xfrm>
          <a:prstGeom prst="rect">
            <a:avLst/>
          </a:prstGeom>
          <a:noFill/>
        </p:spPr>
        <p:txBody>
          <a:bodyPr wrap="none" lIns="91440" tIns="45720" rIns="91440" bIns="45720">
            <a:spAutoFit/>
          </a:bodyPr>
          <a:lstStyle/>
          <a:p>
            <a:pPr algn="ct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THANK YOU</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45100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165"/>
            <a:ext cx="8686799" cy="852256"/>
          </a:xfrm>
        </p:spPr>
        <p:txBody>
          <a:bodyPr/>
          <a:lstStyle/>
          <a:p>
            <a:r>
              <a:rPr lang="en-US" sz="4800" dirty="0">
                <a:latin typeface="+mn-lt"/>
              </a:rPr>
              <a:t>Admissions Updates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667" y="1160585"/>
            <a:ext cx="5699464" cy="4941274"/>
          </a:xfrm>
          <a:prstGeom prst="rect">
            <a:avLst/>
          </a:prstGeom>
        </p:spPr>
      </p:pic>
    </p:spTree>
    <p:extLst>
      <p:ext uri="{BB962C8B-B14F-4D97-AF65-F5344CB8AC3E}">
        <p14:creationId xmlns:p14="http://schemas.microsoft.com/office/powerpoint/2010/main" val="2363923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F6CD-AEFB-4D73-8E2F-92B65C81EC13}"/>
              </a:ext>
            </a:extLst>
          </p:cNvPr>
          <p:cNvSpPr>
            <a:spLocks noGrp="1"/>
          </p:cNvSpPr>
          <p:nvPr>
            <p:ph type="title"/>
          </p:nvPr>
        </p:nvSpPr>
        <p:spPr/>
        <p:txBody>
          <a:bodyPr/>
          <a:lstStyle/>
          <a:p>
            <a:r>
              <a:rPr lang="en-US" sz="4800" dirty="0">
                <a:latin typeface="+mn-lt"/>
              </a:rPr>
              <a:t>Fall 2020 Applications</a:t>
            </a:r>
          </a:p>
        </p:txBody>
      </p:sp>
      <p:sp>
        <p:nvSpPr>
          <p:cNvPr id="4" name="Content Placeholder 3">
            <a:extLst>
              <a:ext uri="{FF2B5EF4-FFF2-40B4-BE49-F238E27FC236}">
                <a16:creationId xmlns:a16="http://schemas.microsoft.com/office/drawing/2014/main" id="{CB32CA7D-88C1-4D5C-9EF9-78F93CB7AFB8}"/>
              </a:ext>
            </a:extLst>
          </p:cNvPr>
          <p:cNvSpPr>
            <a:spLocks noGrp="1"/>
          </p:cNvSpPr>
          <p:nvPr>
            <p:ph idx="1"/>
          </p:nvPr>
        </p:nvSpPr>
        <p:spPr>
          <a:xfrm>
            <a:off x="169107" y="1464246"/>
            <a:ext cx="1974850" cy="4637616"/>
          </a:xfrm>
          <a:prstGeom prst="upArrow">
            <a:avLst/>
          </a:prstGeom>
          <a:solidFill>
            <a:srgbClr val="215732"/>
          </a:solidFill>
          <a:ln>
            <a:solidFill>
              <a:srgbClr val="2D5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20AC481E-7136-4265-A8EC-2DCBB7CD638B}"/>
              </a:ext>
            </a:extLst>
          </p:cNvPr>
          <p:cNvSpPr txBox="1"/>
          <p:nvPr/>
        </p:nvSpPr>
        <p:spPr>
          <a:xfrm>
            <a:off x="3445298" y="5153143"/>
            <a:ext cx="3146823" cy="584775"/>
          </a:xfrm>
          <a:prstGeom prst="rect">
            <a:avLst/>
          </a:prstGeom>
          <a:noFill/>
        </p:spPr>
        <p:txBody>
          <a:bodyPr wrap="none" rtlCol="0">
            <a:spAutoFit/>
          </a:bodyPr>
          <a:lstStyle/>
          <a:p>
            <a:r>
              <a:rPr lang="en-US" sz="3200" dirty="0"/>
              <a:t>Highlands College</a:t>
            </a:r>
          </a:p>
        </p:txBody>
      </p:sp>
      <p:sp>
        <p:nvSpPr>
          <p:cNvPr id="7" name="TextBox 6">
            <a:extLst>
              <a:ext uri="{FF2B5EF4-FFF2-40B4-BE49-F238E27FC236}">
                <a16:creationId xmlns:a16="http://schemas.microsoft.com/office/drawing/2014/main" id="{B74D1D08-129F-4912-B3BA-F18E778117A3}"/>
              </a:ext>
            </a:extLst>
          </p:cNvPr>
          <p:cNvSpPr txBox="1"/>
          <p:nvPr/>
        </p:nvSpPr>
        <p:spPr>
          <a:xfrm>
            <a:off x="3549685" y="2113216"/>
            <a:ext cx="2938048" cy="584775"/>
          </a:xfrm>
          <a:prstGeom prst="rect">
            <a:avLst/>
          </a:prstGeom>
          <a:noFill/>
        </p:spPr>
        <p:txBody>
          <a:bodyPr wrap="none" rtlCol="0">
            <a:spAutoFit/>
          </a:bodyPr>
          <a:lstStyle/>
          <a:p>
            <a:r>
              <a:rPr lang="en-US" sz="3200" dirty="0"/>
              <a:t>Graduate School</a:t>
            </a:r>
          </a:p>
        </p:txBody>
      </p:sp>
      <p:sp>
        <p:nvSpPr>
          <p:cNvPr id="8" name="TextBox 7">
            <a:extLst>
              <a:ext uri="{FF2B5EF4-FFF2-40B4-BE49-F238E27FC236}">
                <a16:creationId xmlns:a16="http://schemas.microsoft.com/office/drawing/2014/main" id="{C06FF078-3A16-4FEF-86A3-6B11BE6344FF}"/>
              </a:ext>
            </a:extLst>
          </p:cNvPr>
          <p:cNvSpPr txBox="1"/>
          <p:nvPr/>
        </p:nvSpPr>
        <p:spPr>
          <a:xfrm>
            <a:off x="2382875" y="2966861"/>
            <a:ext cx="6385979" cy="584775"/>
          </a:xfrm>
          <a:prstGeom prst="rect">
            <a:avLst/>
          </a:prstGeom>
          <a:noFill/>
        </p:spPr>
        <p:txBody>
          <a:bodyPr wrap="none" rtlCol="0">
            <a:spAutoFit/>
          </a:bodyPr>
          <a:lstStyle/>
          <a:p>
            <a:r>
              <a:rPr lang="en-US" sz="3200" dirty="0"/>
              <a:t>Transfer Students (IN &amp; OUT of State)</a:t>
            </a:r>
          </a:p>
        </p:txBody>
      </p:sp>
      <p:sp>
        <p:nvSpPr>
          <p:cNvPr id="9" name="TextBox 8">
            <a:extLst>
              <a:ext uri="{FF2B5EF4-FFF2-40B4-BE49-F238E27FC236}">
                <a16:creationId xmlns:a16="http://schemas.microsoft.com/office/drawing/2014/main" id="{72701F4D-772E-4632-9D5E-6B33E866FE94}"/>
              </a:ext>
            </a:extLst>
          </p:cNvPr>
          <p:cNvSpPr txBox="1"/>
          <p:nvPr/>
        </p:nvSpPr>
        <p:spPr>
          <a:xfrm>
            <a:off x="3445298" y="4089376"/>
            <a:ext cx="3224601" cy="584775"/>
          </a:xfrm>
          <a:prstGeom prst="rect">
            <a:avLst/>
          </a:prstGeom>
          <a:noFill/>
        </p:spPr>
        <p:txBody>
          <a:bodyPr wrap="none" rtlCol="0">
            <a:spAutoFit/>
          </a:bodyPr>
          <a:lstStyle/>
          <a:p>
            <a:r>
              <a:rPr lang="en-US" sz="3200" dirty="0"/>
              <a:t>In-State Freshman</a:t>
            </a:r>
          </a:p>
        </p:txBody>
      </p:sp>
    </p:spTree>
    <p:extLst>
      <p:ext uri="{BB962C8B-B14F-4D97-AF65-F5344CB8AC3E}">
        <p14:creationId xmlns:p14="http://schemas.microsoft.com/office/powerpoint/2010/main" val="3255973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2AC2-9A4C-477C-9392-60C9206F1807}"/>
              </a:ext>
            </a:extLst>
          </p:cNvPr>
          <p:cNvSpPr>
            <a:spLocks noGrp="1"/>
          </p:cNvSpPr>
          <p:nvPr>
            <p:ph type="title"/>
          </p:nvPr>
        </p:nvSpPr>
        <p:spPr>
          <a:xfrm>
            <a:off x="457200" y="116553"/>
            <a:ext cx="8229600" cy="887819"/>
          </a:xfrm>
        </p:spPr>
        <p:txBody>
          <a:bodyPr/>
          <a:lstStyle/>
          <a:p>
            <a:r>
              <a:rPr lang="en-US" sz="4800" dirty="0">
                <a:latin typeface="+mn-lt"/>
              </a:rPr>
              <a:t>Campus Visits</a:t>
            </a:r>
          </a:p>
        </p:txBody>
      </p:sp>
      <p:sp>
        <p:nvSpPr>
          <p:cNvPr id="4" name="TextBox 3">
            <a:extLst>
              <a:ext uri="{FF2B5EF4-FFF2-40B4-BE49-F238E27FC236}">
                <a16:creationId xmlns:a16="http://schemas.microsoft.com/office/drawing/2014/main" id="{711C1E7A-81FD-4B2C-A4C1-CB23A2A90574}"/>
              </a:ext>
            </a:extLst>
          </p:cNvPr>
          <p:cNvSpPr txBox="1"/>
          <p:nvPr/>
        </p:nvSpPr>
        <p:spPr>
          <a:xfrm flipH="1">
            <a:off x="378397" y="1145044"/>
            <a:ext cx="1977935" cy="1015663"/>
          </a:xfrm>
          <a:prstGeom prst="rect">
            <a:avLst/>
          </a:prstGeom>
          <a:noFill/>
        </p:spPr>
        <p:txBody>
          <a:bodyPr wrap="square" rtlCol="0">
            <a:spAutoFit/>
          </a:bodyPr>
          <a:lstStyle/>
          <a:p>
            <a:r>
              <a:rPr lang="en-US" sz="6000" dirty="0">
                <a:solidFill>
                  <a:srgbClr val="215732"/>
                </a:solidFill>
              </a:rPr>
              <a:t>100% </a:t>
            </a:r>
          </a:p>
        </p:txBody>
      </p:sp>
      <p:sp>
        <p:nvSpPr>
          <p:cNvPr id="5" name="TextBox 4">
            <a:extLst>
              <a:ext uri="{FF2B5EF4-FFF2-40B4-BE49-F238E27FC236}">
                <a16:creationId xmlns:a16="http://schemas.microsoft.com/office/drawing/2014/main" id="{4BC14D87-018E-451C-9C2B-BB27ECDFE8A8}"/>
              </a:ext>
            </a:extLst>
          </p:cNvPr>
          <p:cNvSpPr txBox="1"/>
          <p:nvPr/>
        </p:nvSpPr>
        <p:spPr>
          <a:xfrm>
            <a:off x="64786" y="2145617"/>
            <a:ext cx="2574101" cy="923330"/>
          </a:xfrm>
          <a:prstGeom prst="rect">
            <a:avLst/>
          </a:prstGeom>
          <a:noFill/>
        </p:spPr>
        <p:txBody>
          <a:bodyPr wrap="square" rtlCol="0">
            <a:spAutoFit/>
          </a:bodyPr>
          <a:lstStyle/>
          <a:p>
            <a:pPr algn="ctr"/>
            <a:r>
              <a:rPr lang="en-US" dirty="0"/>
              <a:t>Students &amp; parents can see themselves attending Montana Tech. </a:t>
            </a:r>
          </a:p>
        </p:txBody>
      </p:sp>
      <p:pic>
        <p:nvPicPr>
          <p:cNvPr id="6" name="Picture 5">
            <a:extLst>
              <a:ext uri="{FF2B5EF4-FFF2-40B4-BE49-F238E27FC236}">
                <a16:creationId xmlns:a16="http://schemas.microsoft.com/office/drawing/2014/main" id="{7256EF3C-13CC-4DCB-943A-15C3D8D4760F}"/>
              </a:ext>
            </a:extLst>
          </p:cNvPr>
          <p:cNvPicPr>
            <a:picLocks noChangeAspect="1"/>
          </p:cNvPicPr>
          <p:nvPr/>
        </p:nvPicPr>
        <p:blipFill rotWithShape="1">
          <a:blip r:embed="rId2">
            <a:extLst>
              <a:ext uri="{28A0092B-C50C-407E-A947-70E740481C1C}">
                <a14:useLocalDpi xmlns:a14="http://schemas.microsoft.com/office/drawing/2010/main" val="0"/>
              </a:ext>
            </a:extLst>
          </a:blip>
          <a:srcRect l="980" t="6624" b="24580"/>
          <a:stretch/>
        </p:blipFill>
        <p:spPr>
          <a:xfrm>
            <a:off x="0" y="4210193"/>
            <a:ext cx="9143858" cy="1932549"/>
          </a:xfrm>
          <a:prstGeom prst="rect">
            <a:avLst/>
          </a:prstGeom>
        </p:spPr>
      </p:pic>
      <p:sp>
        <p:nvSpPr>
          <p:cNvPr id="7" name="TextBox 6">
            <a:extLst>
              <a:ext uri="{FF2B5EF4-FFF2-40B4-BE49-F238E27FC236}">
                <a16:creationId xmlns:a16="http://schemas.microsoft.com/office/drawing/2014/main" id="{14C93D52-23F5-4AEA-9E60-388F532712D7}"/>
              </a:ext>
            </a:extLst>
          </p:cNvPr>
          <p:cNvSpPr txBox="1"/>
          <p:nvPr/>
        </p:nvSpPr>
        <p:spPr>
          <a:xfrm>
            <a:off x="2904435" y="1071280"/>
            <a:ext cx="3393244" cy="461665"/>
          </a:xfrm>
          <a:prstGeom prst="rect">
            <a:avLst/>
          </a:prstGeom>
          <a:noFill/>
        </p:spPr>
        <p:txBody>
          <a:bodyPr wrap="square" rtlCol="0">
            <a:spAutoFit/>
          </a:bodyPr>
          <a:lstStyle/>
          <a:p>
            <a:pPr algn="ctr"/>
            <a:r>
              <a:rPr lang="en-US" sz="2400" b="1" dirty="0"/>
              <a:t>Favorite Part of Visit:</a:t>
            </a:r>
          </a:p>
        </p:txBody>
      </p:sp>
      <p:sp>
        <p:nvSpPr>
          <p:cNvPr id="8" name="TextBox 7">
            <a:extLst>
              <a:ext uri="{FF2B5EF4-FFF2-40B4-BE49-F238E27FC236}">
                <a16:creationId xmlns:a16="http://schemas.microsoft.com/office/drawing/2014/main" id="{D38F9484-95D6-47F7-9F08-0C274306B1FC}"/>
              </a:ext>
            </a:extLst>
          </p:cNvPr>
          <p:cNvSpPr txBox="1"/>
          <p:nvPr/>
        </p:nvSpPr>
        <p:spPr>
          <a:xfrm>
            <a:off x="2904435" y="1685943"/>
            <a:ext cx="4832796" cy="923330"/>
          </a:xfrm>
          <a:prstGeom prst="rect">
            <a:avLst/>
          </a:prstGeom>
          <a:noFill/>
        </p:spPr>
        <p:txBody>
          <a:bodyPr wrap="square" rtlCol="0">
            <a:spAutoFit/>
          </a:bodyPr>
          <a:lstStyle/>
          <a:p>
            <a:r>
              <a:rPr lang="en-US" dirty="0"/>
              <a:t>“The conversations with faculty was very helpful         and enjoyable.”</a:t>
            </a:r>
          </a:p>
          <a:p>
            <a:endParaRPr lang="en-US" dirty="0"/>
          </a:p>
        </p:txBody>
      </p:sp>
      <p:sp>
        <p:nvSpPr>
          <p:cNvPr id="9" name="TextBox 8">
            <a:extLst>
              <a:ext uri="{FF2B5EF4-FFF2-40B4-BE49-F238E27FC236}">
                <a16:creationId xmlns:a16="http://schemas.microsoft.com/office/drawing/2014/main" id="{9EE3F51A-3E85-4206-94AD-57A72B6BAC40}"/>
              </a:ext>
            </a:extLst>
          </p:cNvPr>
          <p:cNvSpPr txBox="1"/>
          <p:nvPr/>
        </p:nvSpPr>
        <p:spPr>
          <a:xfrm>
            <a:off x="4721326" y="2335492"/>
            <a:ext cx="4198777" cy="923330"/>
          </a:xfrm>
          <a:prstGeom prst="rect">
            <a:avLst/>
          </a:prstGeom>
          <a:noFill/>
        </p:spPr>
        <p:txBody>
          <a:bodyPr wrap="square" rtlCol="0">
            <a:spAutoFit/>
          </a:bodyPr>
          <a:lstStyle/>
          <a:p>
            <a:r>
              <a:rPr lang="en-US" dirty="0"/>
              <a:t>“Jocelyn the housing rep really made Tech feel like such a good place.”</a:t>
            </a:r>
          </a:p>
          <a:p>
            <a:endParaRPr lang="en-US" dirty="0"/>
          </a:p>
        </p:txBody>
      </p:sp>
      <p:sp>
        <p:nvSpPr>
          <p:cNvPr id="10" name="TextBox 9">
            <a:extLst>
              <a:ext uri="{FF2B5EF4-FFF2-40B4-BE49-F238E27FC236}">
                <a16:creationId xmlns:a16="http://schemas.microsoft.com/office/drawing/2014/main" id="{FD8288F0-784A-452D-BBA9-9FE7A95023F2}"/>
              </a:ext>
            </a:extLst>
          </p:cNvPr>
          <p:cNvSpPr txBox="1"/>
          <p:nvPr/>
        </p:nvSpPr>
        <p:spPr>
          <a:xfrm>
            <a:off x="2638887" y="3198147"/>
            <a:ext cx="3893798" cy="646331"/>
          </a:xfrm>
          <a:prstGeom prst="rect">
            <a:avLst/>
          </a:prstGeom>
          <a:noFill/>
        </p:spPr>
        <p:txBody>
          <a:bodyPr wrap="square" rtlCol="0">
            <a:spAutoFit/>
          </a:bodyPr>
          <a:lstStyle/>
          <a:p>
            <a:r>
              <a:rPr lang="en-US" dirty="0"/>
              <a:t>“That the staff and tour guides are very motivating and reassuring.”</a:t>
            </a:r>
          </a:p>
        </p:txBody>
      </p:sp>
      <p:sp>
        <p:nvSpPr>
          <p:cNvPr id="11" name="TextBox 10">
            <a:extLst>
              <a:ext uri="{FF2B5EF4-FFF2-40B4-BE49-F238E27FC236}">
                <a16:creationId xmlns:a16="http://schemas.microsoft.com/office/drawing/2014/main" id="{9EE33770-6DE8-4F43-8856-36976C757FD7}"/>
              </a:ext>
            </a:extLst>
          </p:cNvPr>
          <p:cNvSpPr txBox="1"/>
          <p:nvPr/>
        </p:nvSpPr>
        <p:spPr>
          <a:xfrm>
            <a:off x="5802923" y="3688776"/>
            <a:ext cx="3187072" cy="369332"/>
          </a:xfrm>
          <a:prstGeom prst="rect">
            <a:avLst/>
          </a:prstGeom>
          <a:noFill/>
        </p:spPr>
        <p:txBody>
          <a:bodyPr wrap="square" rtlCol="0">
            <a:spAutoFit/>
          </a:bodyPr>
          <a:lstStyle/>
          <a:p>
            <a:r>
              <a:rPr lang="en-US" dirty="0"/>
              <a:t>“Meeting with Amy Lorang.”</a:t>
            </a:r>
          </a:p>
        </p:txBody>
      </p:sp>
    </p:spTree>
    <p:extLst>
      <p:ext uri="{BB962C8B-B14F-4D97-AF65-F5344CB8AC3E}">
        <p14:creationId xmlns:p14="http://schemas.microsoft.com/office/powerpoint/2010/main" val="681814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3F8F-57DE-43CF-9F92-FDAF8BDEC902}"/>
              </a:ext>
            </a:extLst>
          </p:cNvPr>
          <p:cNvSpPr>
            <a:spLocks noGrp="1"/>
          </p:cNvSpPr>
          <p:nvPr>
            <p:ph type="title"/>
          </p:nvPr>
        </p:nvSpPr>
        <p:spPr>
          <a:xfrm>
            <a:off x="457200" y="4997558"/>
            <a:ext cx="8229600" cy="1143000"/>
          </a:xfrm>
        </p:spPr>
        <p:txBody>
          <a:bodyPr/>
          <a:lstStyle/>
          <a:p>
            <a:r>
              <a:rPr lang="en-US" sz="4800" dirty="0">
                <a:latin typeface="+mn-lt"/>
              </a:rPr>
              <a:t>SAVE THE DATES APRIL 2-3 2020</a:t>
            </a:r>
          </a:p>
        </p:txBody>
      </p:sp>
      <p:pic>
        <p:nvPicPr>
          <p:cNvPr id="4" name="Content Placeholder 3">
            <a:extLst>
              <a:ext uri="{FF2B5EF4-FFF2-40B4-BE49-F238E27FC236}">
                <a16:creationId xmlns:a16="http://schemas.microsoft.com/office/drawing/2014/main" id="{6A47CAD6-A7BB-4676-A3DC-81DF9FF69BD3}"/>
              </a:ext>
            </a:extLst>
          </p:cNvPr>
          <p:cNvPicPr>
            <a:picLocks noGrp="1" noChangeAspect="1"/>
          </p:cNvPicPr>
          <p:nvPr>
            <p:ph idx="1"/>
          </p:nvPr>
        </p:nvPicPr>
        <p:blipFill>
          <a:blip r:embed="rId2"/>
          <a:stretch>
            <a:fillRect/>
          </a:stretch>
        </p:blipFill>
        <p:spPr>
          <a:xfrm>
            <a:off x="1536456" y="208311"/>
            <a:ext cx="6339876" cy="5091658"/>
          </a:xfrm>
          <a:prstGeom prst="rect">
            <a:avLst/>
          </a:prstGeom>
        </p:spPr>
      </p:pic>
    </p:spTree>
    <p:extLst>
      <p:ext uri="{BB962C8B-B14F-4D97-AF65-F5344CB8AC3E}">
        <p14:creationId xmlns:p14="http://schemas.microsoft.com/office/powerpoint/2010/main" val="93500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941743-C6A1-447A-8798-6D0EB26D768D}"/>
              </a:ext>
            </a:extLst>
          </p:cNvPr>
          <p:cNvPicPr>
            <a:picLocks noChangeAspect="1"/>
          </p:cNvPicPr>
          <p:nvPr/>
        </p:nvPicPr>
        <p:blipFill>
          <a:blip r:embed="rId2"/>
          <a:stretch>
            <a:fillRect/>
          </a:stretch>
        </p:blipFill>
        <p:spPr>
          <a:xfrm>
            <a:off x="994298" y="1324991"/>
            <a:ext cx="7155403" cy="4785663"/>
          </a:xfrm>
          <a:prstGeom prst="rect">
            <a:avLst/>
          </a:prstGeom>
        </p:spPr>
      </p:pic>
      <p:sp>
        <p:nvSpPr>
          <p:cNvPr id="2" name="Title 1"/>
          <p:cNvSpPr>
            <a:spLocks noGrp="1"/>
          </p:cNvSpPr>
          <p:nvPr>
            <p:ph type="title"/>
          </p:nvPr>
        </p:nvSpPr>
        <p:spPr/>
        <p:txBody>
          <a:bodyPr/>
          <a:lstStyle/>
          <a:p>
            <a:r>
              <a:rPr lang="en-US" sz="5400" dirty="0">
                <a:latin typeface="+mn-lt"/>
              </a:rPr>
              <a:t>STUDENT SUCCESS</a:t>
            </a:r>
          </a:p>
        </p:txBody>
      </p:sp>
    </p:spTree>
    <p:extLst>
      <p:ext uri="{BB962C8B-B14F-4D97-AF65-F5344CB8AC3E}">
        <p14:creationId xmlns:p14="http://schemas.microsoft.com/office/powerpoint/2010/main" val="157799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C4B4-9E4B-4ED9-8347-97B55F8A0491}"/>
              </a:ext>
            </a:extLst>
          </p:cNvPr>
          <p:cNvSpPr>
            <a:spLocks noGrp="1"/>
          </p:cNvSpPr>
          <p:nvPr>
            <p:ph type="title"/>
          </p:nvPr>
        </p:nvSpPr>
        <p:spPr>
          <a:xfrm>
            <a:off x="175470" y="151370"/>
            <a:ext cx="4878280" cy="1143000"/>
          </a:xfrm>
        </p:spPr>
        <p:txBody>
          <a:bodyPr/>
          <a:lstStyle/>
          <a:p>
            <a:r>
              <a:rPr lang="en-US" sz="4800" dirty="0">
                <a:latin typeface="+mn-lt"/>
              </a:rPr>
              <a:t>Honors Program</a:t>
            </a:r>
          </a:p>
        </p:txBody>
      </p:sp>
      <p:pic>
        <p:nvPicPr>
          <p:cNvPr id="4" name="Picture 3">
            <a:extLst>
              <a:ext uri="{FF2B5EF4-FFF2-40B4-BE49-F238E27FC236}">
                <a16:creationId xmlns:a16="http://schemas.microsoft.com/office/drawing/2014/main" id="{690977DE-AE52-4F16-8B45-3CA2FE1CA9D5}"/>
              </a:ext>
            </a:extLst>
          </p:cNvPr>
          <p:cNvPicPr>
            <a:picLocks noChangeAspect="1"/>
          </p:cNvPicPr>
          <p:nvPr/>
        </p:nvPicPr>
        <p:blipFill>
          <a:blip r:embed="rId2"/>
          <a:stretch>
            <a:fillRect/>
          </a:stretch>
        </p:blipFill>
        <p:spPr>
          <a:xfrm>
            <a:off x="175470" y="1587333"/>
            <a:ext cx="5675868" cy="3286029"/>
          </a:xfrm>
          <a:prstGeom prst="rect">
            <a:avLst/>
          </a:prstGeom>
        </p:spPr>
      </p:pic>
      <p:pic>
        <p:nvPicPr>
          <p:cNvPr id="5" name="Picture 4">
            <a:extLst>
              <a:ext uri="{FF2B5EF4-FFF2-40B4-BE49-F238E27FC236}">
                <a16:creationId xmlns:a16="http://schemas.microsoft.com/office/drawing/2014/main" id="{24D7B9E3-058B-47B2-9DCF-FFD111951C22}"/>
              </a:ext>
            </a:extLst>
          </p:cNvPr>
          <p:cNvPicPr>
            <a:picLocks noChangeAspect="1"/>
          </p:cNvPicPr>
          <p:nvPr/>
        </p:nvPicPr>
        <p:blipFill>
          <a:blip r:embed="rId3"/>
          <a:stretch>
            <a:fillRect/>
          </a:stretch>
        </p:blipFill>
        <p:spPr>
          <a:xfrm>
            <a:off x="6061884" y="151370"/>
            <a:ext cx="2804606" cy="2003290"/>
          </a:xfrm>
          <a:prstGeom prst="rect">
            <a:avLst/>
          </a:prstGeom>
        </p:spPr>
      </p:pic>
      <p:sp>
        <p:nvSpPr>
          <p:cNvPr id="6" name="Rectangle 5">
            <a:extLst>
              <a:ext uri="{FF2B5EF4-FFF2-40B4-BE49-F238E27FC236}">
                <a16:creationId xmlns:a16="http://schemas.microsoft.com/office/drawing/2014/main" id="{1465DDAB-12AD-4241-8260-422B71902492}"/>
              </a:ext>
            </a:extLst>
          </p:cNvPr>
          <p:cNvSpPr/>
          <p:nvPr/>
        </p:nvSpPr>
        <p:spPr>
          <a:xfrm>
            <a:off x="5959845" y="2314459"/>
            <a:ext cx="3008685" cy="3416320"/>
          </a:xfrm>
          <a:prstGeom prst="rect">
            <a:avLst/>
          </a:prstGeom>
        </p:spPr>
        <p:txBody>
          <a:bodyPr wrap="square">
            <a:spAutoFit/>
          </a:bodyPr>
          <a:lstStyle/>
          <a:p>
            <a:r>
              <a:rPr lang="en-US" sz="1200" b="0" i="1" dirty="0">
                <a:solidFill>
                  <a:srgbClr val="000000"/>
                </a:solidFill>
                <a:effectLst/>
                <a:latin typeface="Century Gothic" panose="020B0502020202020204" pitchFamily="34" charset="0"/>
              </a:rPr>
              <a:t>"Being part of the honors program at Tech is awesome! I didn’t know what to expect when I first applied, but I am so glad I did. Since joining, I have gotten to know a few faculty members and become friends with the other students in the cohort. It’s nice to recognize other faces on campus and be able to say hello! Not only that, but getting to participate in the group discussions and activities is a nice break from the traditional lectures I have in my other classes. If you have the opportunity to apply, I would highly recommend it!"</a:t>
            </a:r>
            <a:r>
              <a:rPr lang="en-US" sz="1200" dirty="0"/>
              <a:t/>
            </a:r>
            <a:br>
              <a:rPr lang="en-US" sz="1200" dirty="0"/>
            </a:br>
            <a:endParaRPr lang="en-US" sz="1200" dirty="0"/>
          </a:p>
          <a:p>
            <a:r>
              <a:rPr lang="en-US" sz="1200" b="0" i="1" dirty="0">
                <a:solidFill>
                  <a:srgbClr val="000000"/>
                </a:solidFill>
                <a:effectLst/>
                <a:latin typeface="Century Gothic" panose="020B0502020202020204" pitchFamily="34" charset="0"/>
              </a:rPr>
              <a:t>Jaden Cleveland, F19 Cohort, Freshman, Civil Engineering, Butte, MT</a:t>
            </a:r>
            <a:endParaRPr lang="en-US" sz="1200" dirty="0"/>
          </a:p>
        </p:txBody>
      </p:sp>
    </p:spTree>
    <p:extLst>
      <p:ext uri="{BB962C8B-B14F-4D97-AF65-F5344CB8AC3E}">
        <p14:creationId xmlns:p14="http://schemas.microsoft.com/office/powerpoint/2010/main" val="3689614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1C11E-A84F-4BAB-88A0-27DE5E5B35C1}"/>
              </a:ext>
            </a:extLst>
          </p:cNvPr>
          <p:cNvSpPr>
            <a:spLocks noGrp="1"/>
          </p:cNvSpPr>
          <p:nvPr>
            <p:ph type="title"/>
          </p:nvPr>
        </p:nvSpPr>
        <p:spPr>
          <a:xfrm>
            <a:off x="457200" y="120182"/>
            <a:ext cx="8229600" cy="1143000"/>
          </a:xfrm>
        </p:spPr>
        <p:txBody>
          <a:bodyPr/>
          <a:lstStyle/>
          <a:p>
            <a:r>
              <a:rPr lang="en-US" sz="4800" dirty="0">
                <a:latin typeface="+mn-lt"/>
              </a:rPr>
              <a:t>Retention Efforts</a:t>
            </a:r>
          </a:p>
        </p:txBody>
      </p:sp>
      <p:pic>
        <p:nvPicPr>
          <p:cNvPr id="4" name="Picture 3">
            <a:extLst>
              <a:ext uri="{FF2B5EF4-FFF2-40B4-BE49-F238E27FC236}">
                <a16:creationId xmlns:a16="http://schemas.microsoft.com/office/drawing/2014/main" id="{3F80A187-32CE-46CB-A41E-DD3271C8EE6B}"/>
              </a:ext>
            </a:extLst>
          </p:cNvPr>
          <p:cNvPicPr>
            <a:picLocks noChangeAspect="1"/>
          </p:cNvPicPr>
          <p:nvPr/>
        </p:nvPicPr>
        <p:blipFill>
          <a:blip r:embed="rId2"/>
          <a:stretch>
            <a:fillRect/>
          </a:stretch>
        </p:blipFill>
        <p:spPr>
          <a:xfrm>
            <a:off x="7599284" y="151940"/>
            <a:ext cx="1393795" cy="1742244"/>
          </a:xfrm>
          <a:prstGeom prst="rect">
            <a:avLst/>
          </a:prstGeom>
        </p:spPr>
      </p:pic>
      <p:sp>
        <p:nvSpPr>
          <p:cNvPr id="6" name="Content Placeholder 4">
            <a:extLst>
              <a:ext uri="{FF2B5EF4-FFF2-40B4-BE49-F238E27FC236}">
                <a16:creationId xmlns:a16="http://schemas.microsoft.com/office/drawing/2014/main" id="{73A0B7B3-F9F9-4AB4-86DD-49F9BFE47F52}"/>
              </a:ext>
            </a:extLst>
          </p:cNvPr>
          <p:cNvSpPr txBox="1">
            <a:spLocks/>
          </p:cNvSpPr>
          <p:nvPr/>
        </p:nvSpPr>
        <p:spPr>
          <a:xfrm>
            <a:off x="292963" y="2950260"/>
            <a:ext cx="8700116" cy="7428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chemeClr val="tx1"/>
              </a:solidFill>
              <a:latin typeface="+mn-lt"/>
            </a:endParaRPr>
          </a:p>
        </p:txBody>
      </p:sp>
      <p:sp>
        <p:nvSpPr>
          <p:cNvPr id="9" name="TextBox 8">
            <a:extLst>
              <a:ext uri="{FF2B5EF4-FFF2-40B4-BE49-F238E27FC236}">
                <a16:creationId xmlns:a16="http://schemas.microsoft.com/office/drawing/2014/main" id="{0FB5484D-A5FA-4C53-9133-9214E5AC55E2}"/>
              </a:ext>
            </a:extLst>
          </p:cNvPr>
          <p:cNvSpPr txBox="1"/>
          <p:nvPr/>
        </p:nvSpPr>
        <p:spPr>
          <a:xfrm flipH="1">
            <a:off x="249003" y="3449950"/>
            <a:ext cx="1575518" cy="1015663"/>
          </a:xfrm>
          <a:prstGeom prst="rect">
            <a:avLst/>
          </a:prstGeom>
          <a:noFill/>
        </p:spPr>
        <p:txBody>
          <a:bodyPr wrap="square" rtlCol="0">
            <a:spAutoFit/>
          </a:bodyPr>
          <a:lstStyle/>
          <a:p>
            <a:r>
              <a:rPr lang="en-US" sz="6000" dirty="0">
                <a:solidFill>
                  <a:srgbClr val="215732"/>
                </a:solidFill>
              </a:rPr>
              <a:t>90%</a:t>
            </a:r>
            <a:r>
              <a:rPr lang="en-US" sz="6000" dirty="0">
                <a:solidFill>
                  <a:srgbClr val="215732"/>
                </a:solidFill>
                <a:latin typeface="Cooper Black" panose="0208090404030B020404" pitchFamily="18" charset="0"/>
              </a:rPr>
              <a:t> </a:t>
            </a:r>
          </a:p>
        </p:txBody>
      </p:sp>
      <p:sp>
        <p:nvSpPr>
          <p:cNvPr id="10" name="TextBox 9">
            <a:extLst>
              <a:ext uri="{FF2B5EF4-FFF2-40B4-BE49-F238E27FC236}">
                <a16:creationId xmlns:a16="http://schemas.microsoft.com/office/drawing/2014/main" id="{F4F55366-437A-42E4-92D3-27FF95E62A77}"/>
              </a:ext>
            </a:extLst>
          </p:cNvPr>
          <p:cNvSpPr txBox="1"/>
          <p:nvPr/>
        </p:nvSpPr>
        <p:spPr>
          <a:xfrm>
            <a:off x="1670538" y="3780400"/>
            <a:ext cx="7115941" cy="430887"/>
          </a:xfrm>
          <a:prstGeom prst="rect">
            <a:avLst/>
          </a:prstGeom>
          <a:noFill/>
        </p:spPr>
        <p:txBody>
          <a:bodyPr wrap="square" rtlCol="0">
            <a:spAutoFit/>
          </a:bodyPr>
          <a:lstStyle/>
          <a:p>
            <a:r>
              <a:rPr lang="en-US" sz="2200" dirty="0"/>
              <a:t>would recommend their advisor to another student.</a:t>
            </a:r>
          </a:p>
        </p:txBody>
      </p:sp>
      <p:sp>
        <p:nvSpPr>
          <p:cNvPr id="11" name="TextBox 10">
            <a:extLst>
              <a:ext uri="{FF2B5EF4-FFF2-40B4-BE49-F238E27FC236}">
                <a16:creationId xmlns:a16="http://schemas.microsoft.com/office/drawing/2014/main" id="{E494CEF4-C587-4E7A-9041-17C30B5444C5}"/>
              </a:ext>
            </a:extLst>
          </p:cNvPr>
          <p:cNvSpPr txBox="1"/>
          <p:nvPr/>
        </p:nvSpPr>
        <p:spPr>
          <a:xfrm flipH="1">
            <a:off x="249003" y="4302481"/>
            <a:ext cx="1892033" cy="1015663"/>
          </a:xfrm>
          <a:prstGeom prst="rect">
            <a:avLst/>
          </a:prstGeom>
          <a:noFill/>
        </p:spPr>
        <p:txBody>
          <a:bodyPr wrap="square" rtlCol="0">
            <a:spAutoFit/>
          </a:bodyPr>
          <a:lstStyle/>
          <a:p>
            <a:r>
              <a:rPr lang="en-US" sz="6000" dirty="0">
                <a:solidFill>
                  <a:srgbClr val="6F3A1E"/>
                </a:solidFill>
              </a:rPr>
              <a:t>90%</a:t>
            </a:r>
            <a:r>
              <a:rPr lang="en-US" sz="6000" dirty="0">
                <a:solidFill>
                  <a:srgbClr val="215732"/>
                </a:solidFill>
              </a:rPr>
              <a:t> </a:t>
            </a:r>
          </a:p>
        </p:txBody>
      </p:sp>
      <p:sp>
        <p:nvSpPr>
          <p:cNvPr id="12" name="TextBox 11">
            <a:extLst>
              <a:ext uri="{FF2B5EF4-FFF2-40B4-BE49-F238E27FC236}">
                <a16:creationId xmlns:a16="http://schemas.microsoft.com/office/drawing/2014/main" id="{9C4CE400-485C-449D-A0BF-A729BF4DD329}"/>
              </a:ext>
            </a:extLst>
          </p:cNvPr>
          <p:cNvSpPr txBox="1"/>
          <p:nvPr/>
        </p:nvSpPr>
        <p:spPr>
          <a:xfrm flipH="1">
            <a:off x="249003" y="5153249"/>
            <a:ext cx="1892033" cy="1015663"/>
          </a:xfrm>
          <a:prstGeom prst="rect">
            <a:avLst/>
          </a:prstGeom>
          <a:noFill/>
        </p:spPr>
        <p:txBody>
          <a:bodyPr wrap="square" rtlCol="0">
            <a:spAutoFit/>
          </a:bodyPr>
          <a:lstStyle/>
          <a:p>
            <a:r>
              <a:rPr lang="en-US" sz="6000" dirty="0">
                <a:solidFill>
                  <a:srgbClr val="215732"/>
                </a:solidFill>
              </a:rPr>
              <a:t>95% </a:t>
            </a:r>
          </a:p>
        </p:txBody>
      </p:sp>
      <p:sp>
        <p:nvSpPr>
          <p:cNvPr id="13" name="TextBox 12">
            <a:extLst>
              <a:ext uri="{FF2B5EF4-FFF2-40B4-BE49-F238E27FC236}">
                <a16:creationId xmlns:a16="http://schemas.microsoft.com/office/drawing/2014/main" id="{F92C8F5B-75C2-4491-8E33-16D360313BAC}"/>
              </a:ext>
            </a:extLst>
          </p:cNvPr>
          <p:cNvSpPr txBox="1"/>
          <p:nvPr/>
        </p:nvSpPr>
        <p:spPr>
          <a:xfrm>
            <a:off x="1661743" y="4524146"/>
            <a:ext cx="7731705" cy="769441"/>
          </a:xfrm>
          <a:prstGeom prst="rect">
            <a:avLst/>
          </a:prstGeom>
          <a:noFill/>
        </p:spPr>
        <p:txBody>
          <a:bodyPr wrap="square" rtlCol="0">
            <a:spAutoFit/>
          </a:bodyPr>
          <a:lstStyle/>
          <a:p>
            <a:r>
              <a:rPr lang="en-US" sz="2200" dirty="0"/>
              <a:t>believe advisor is spending enough time to help them with their concerns.</a:t>
            </a:r>
          </a:p>
        </p:txBody>
      </p:sp>
      <p:sp>
        <p:nvSpPr>
          <p:cNvPr id="14" name="TextBox 13">
            <a:extLst>
              <a:ext uri="{FF2B5EF4-FFF2-40B4-BE49-F238E27FC236}">
                <a16:creationId xmlns:a16="http://schemas.microsoft.com/office/drawing/2014/main" id="{92DAB8B4-415A-4DC2-872F-281E5EF4A525}"/>
              </a:ext>
            </a:extLst>
          </p:cNvPr>
          <p:cNvSpPr txBox="1"/>
          <p:nvPr/>
        </p:nvSpPr>
        <p:spPr>
          <a:xfrm>
            <a:off x="1574505" y="5487529"/>
            <a:ext cx="7709868" cy="430887"/>
          </a:xfrm>
          <a:prstGeom prst="rect">
            <a:avLst/>
          </a:prstGeom>
          <a:noFill/>
        </p:spPr>
        <p:txBody>
          <a:bodyPr wrap="none" rtlCol="0">
            <a:spAutoFit/>
          </a:bodyPr>
          <a:lstStyle/>
          <a:p>
            <a:r>
              <a:rPr lang="en-US" sz="2200" dirty="0"/>
              <a:t>pleased or extremely pleased with the overall advising experience</a:t>
            </a:r>
          </a:p>
        </p:txBody>
      </p:sp>
      <p:sp>
        <p:nvSpPr>
          <p:cNvPr id="5" name="Content Placeholder 4">
            <a:extLst>
              <a:ext uri="{FF2B5EF4-FFF2-40B4-BE49-F238E27FC236}">
                <a16:creationId xmlns:a16="http://schemas.microsoft.com/office/drawing/2014/main" id="{F11E3F24-7022-4586-98BA-8F077B8E9DB1}"/>
              </a:ext>
            </a:extLst>
          </p:cNvPr>
          <p:cNvSpPr>
            <a:spLocks noGrp="1"/>
          </p:cNvSpPr>
          <p:nvPr>
            <p:ph idx="1"/>
          </p:nvPr>
        </p:nvSpPr>
        <p:spPr>
          <a:xfrm>
            <a:off x="292963" y="1196919"/>
            <a:ext cx="8464858" cy="1742245"/>
          </a:xfrm>
        </p:spPr>
        <p:txBody>
          <a:bodyPr>
            <a:normAutofit fontScale="85000" lnSpcReduction="20000"/>
          </a:bodyPr>
          <a:lstStyle/>
          <a:p>
            <a:endParaRPr lang="en-US" sz="2400" dirty="0">
              <a:solidFill>
                <a:schemeClr val="tx1"/>
              </a:solidFill>
              <a:latin typeface="+mn-lt"/>
            </a:endParaRPr>
          </a:p>
          <a:p>
            <a:r>
              <a:rPr lang="en-US" sz="2600" dirty="0">
                <a:solidFill>
                  <a:schemeClr val="tx1"/>
                </a:solidFill>
                <a:latin typeface="+mn-lt"/>
              </a:rPr>
              <a:t>Freshman Engineering Professional Advisor </a:t>
            </a:r>
          </a:p>
          <a:p>
            <a:pPr marL="0" indent="0">
              <a:buNone/>
            </a:pPr>
            <a:r>
              <a:rPr lang="en-US" sz="2600" dirty="0">
                <a:solidFill>
                  <a:schemeClr val="tx1"/>
                </a:solidFill>
                <a:latin typeface="+mn-lt"/>
              </a:rPr>
              <a:t>     Fall 2019: 143 students; 315 visits</a:t>
            </a:r>
          </a:p>
          <a:p>
            <a:pPr marL="0" indent="0">
              <a:buNone/>
            </a:pPr>
            <a:endParaRPr lang="en-US" sz="2600" dirty="0">
              <a:solidFill>
                <a:schemeClr val="tx1"/>
              </a:solidFill>
              <a:latin typeface="+mn-lt"/>
            </a:endParaRPr>
          </a:p>
          <a:p>
            <a:r>
              <a:rPr lang="en-US" sz="2600" dirty="0">
                <a:solidFill>
                  <a:schemeClr val="tx1"/>
                </a:solidFill>
                <a:latin typeface="+mn-lt"/>
              </a:rPr>
              <a:t>Advising Satisfaction Survey (61% Response rate (N=93)</a:t>
            </a:r>
          </a:p>
          <a:p>
            <a:pPr marL="0" indent="0">
              <a:buNone/>
            </a:pPr>
            <a:endParaRPr lang="en-US" sz="2400" dirty="0">
              <a:solidFill>
                <a:schemeClr val="tx1"/>
              </a:solidFill>
              <a:latin typeface="+mn-lt"/>
            </a:endParaRPr>
          </a:p>
        </p:txBody>
      </p:sp>
    </p:spTree>
    <p:extLst>
      <p:ext uri="{BB962C8B-B14F-4D97-AF65-F5344CB8AC3E}">
        <p14:creationId xmlns:p14="http://schemas.microsoft.com/office/powerpoint/2010/main" val="1318834791"/>
      </p:ext>
    </p:extLst>
  </p:cSld>
  <p:clrMapOvr>
    <a:masterClrMapping/>
  </p:clrMapOvr>
</p:sld>
</file>

<file path=ppt/theme/theme1.xml><?xml version="1.0" encoding="utf-8"?>
<a:theme xmlns:a="http://schemas.openxmlformats.org/drawingml/2006/main" name="Office Theme">
  <a:themeElements>
    <a:clrScheme name="Montana Tech">
      <a:dk1>
        <a:srgbClr val="000000"/>
      </a:dk1>
      <a:lt1>
        <a:srgbClr val="FFFFFF"/>
      </a:lt1>
      <a:dk2>
        <a:srgbClr val="999999"/>
      </a:dk2>
      <a:lt2>
        <a:srgbClr val="EEECE1"/>
      </a:lt2>
      <a:accent1>
        <a:srgbClr val="1E4D30"/>
      </a:accent1>
      <a:accent2>
        <a:srgbClr val="834C28"/>
      </a:accent2>
      <a:accent3>
        <a:srgbClr val="648E7A"/>
      </a:accent3>
      <a:accent4>
        <a:srgbClr val="90908D"/>
      </a:accent4>
      <a:accent5>
        <a:srgbClr val="5D87A1"/>
      </a:accent5>
      <a:accent6>
        <a:srgbClr val="937951"/>
      </a:accent6>
      <a:hlink>
        <a:srgbClr val="70B849"/>
      </a:hlink>
      <a:folHlink>
        <a:srgbClr val="70B84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1981</TotalTime>
  <Words>767</Words>
  <Application>Microsoft Office PowerPoint</Application>
  <PresentationFormat>On-screen Show (4:3)</PresentationFormat>
  <Paragraphs>211</Paragraphs>
  <Slides>21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Century Gothic</vt:lpstr>
      <vt:lpstr>Cooper Black</vt:lpstr>
      <vt:lpstr>Helvetica</vt:lpstr>
      <vt:lpstr>Helvetica Light</vt:lpstr>
      <vt:lpstr>Office Theme</vt:lpstr>
      <vt:lpstr>PowerPoint Presentation</vt:lpstr>
      <vt:lpstr>PowerPoint Presentation</vt:lpstr>
      <vt:lpstr>Admissions Updates</vt:lpstr>
      <vt:lpstr>Fall 2020 Applications</vt:lpstr>
      <vt:lpstr>Campus Visits</vt:lpstr>
      <vt:lpstr>SAVE THE DATES APRIL 2-3 2020</vt:lpstr>
      <vt:lpstr>STUDENT SUCCESS</vt:lpstr>
      <vt:lpstr>Honors Program</vt:lpstr>
      <vt:lpstr>Retention Efforts</vt:lpstr>
      <vt:lpstr>Retention Efforts</vt:lpstr>
      <vt:lpstr>Spring 2020 Enrollment</vt:lpstr>
      <vt:lpstr>Brand Research &amp; Campaign</vt:lpstr>
      <vt:lpstr>PROJECT OVERVIEW</vt:lpstr>
      <vt:lpstr>PHASE I: KEY FINDINGS</vt:lpstr>
      <vt:lpstr>WHAT’S NEXT </vt:lpstr>
      <vt:lpstr>PowerPoint Presentation</vt:lpstr>
      <vt:lpstr>PowerPoint Presentation</vt:lpstr>
      <vt:lpstr>PowerPoint Presentation</vt:lpstr>
      <vt:lpstr>WHAT DOES SUCCESS LOOK LIKE? </vt:lpstr>
      <vt:lpstr>ANNOUNCEMENTS</vt:lpstr>
      <vt:lpstr>PowerPoint Presentation</vt:lpstr>
    </vt:vector>
  </TitlesOfParts>
  <Company>Montana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Sullivan</dc:creator>
  <cp:lastModifiedBy>Badovinac, Amanda</cp:lastModifiedBy>
  <cp:revision>73</cp:revision>
  <cp:lastPrinted>2020-02-04T16:47:42Z</cp:lastPrinted>
  <dcterms:created xsi:type="dcterms:W3CDTF">2014-11-17T20:26:14Z</dcterms:created>
  <dcterms:modified xsi:type="dcterms:W3CDTF">2020-02-05T15:17:04Z</dcterms:modified>
</cp:coreProperties>
</file>