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8" r:id="rId2"/>
    <p:sldId id="269"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9" r:id="rId31"/>
    <p:sldId id="30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42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B5973-5AEF-4795-847D-54AEF095E55C}" type="datetimeFigureOut">
              <a:rPr lang="en-US" smtClean="0"/>
              <a:pPr/>
              <a:t>4/16/2012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65B03-E5FF-4CB4-8624-100F160D1762}" type="slidenum">
              <a:rPr lang="en-US" smtClean="0"/>
              <a:pPr/>
              <a:t>‹#›</a:t>
            </a:fld>
            <a:endParaRPr lang="en-US"/>
          </a:p>
        </p:txBody>
      </p:sp>
    </p:spTree>
    <p:extLst>
      <p:ext uri="{BB962C8B-B14F-4D97-AF65-F5344CB8AC3E}">
        <p14:creationId xmlns:p14="http://schemas.microsoft.com/office/powerpoint/2010/main" xmlns="" val="237264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69262095-820D-4619-A23C-FD01E984919B}" type="slidenum">
              <a:rPr lang="en-US" sz="1200" smtClean="0"/>
              <a:pPr/>
              <a:t>1</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a:ln/>
        </p:spPr>
      </p:sp>
      <p:sp>
        <p:nvSpPr>
          <p:cNvPr id="45059"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a:ln/>
        </p:spPr>
      </p:sp>
      <p:sp>
        <p:nvSpPr>
          <p:cNvPr id="47107"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The Federal Trade Commission’s “Protecting Personal Information: A Guide for Business” tutorial covers the five principles of a sound information security plan in more detail.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a:ln/>
        </p:spPr>
      </p:sp>
      <p:sp>
        <p:nvSpPr>
          <p:cNvPr id="48131"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1</a:t>
            </a:r>
            <a:r>
              <a:rPr lang="en-US" baseline="30000" smtClean="0"/>
              <a:t>st</a:t>
            </a:r>
            <a:r>
              <a:rPr lang="en-US" smtClean="0"/>
              <a:t> bullet: “</a:t>
            </a:r>
            <a:r>
              <a:rPr lang="en-US" sz="1000" smtClean="0"/>
              <a:t>If it is reasonably efficient to get the information from another source (for example, Banner) you do not need to keep a copy.”  Also be aware of any relevant retention requirements, particularly financial records and records related to research.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a:ln/>
        </p:spPr>
      </p:sp>
      <p:sp>
        <p:nvSpPr>
          <p:cNvPr id="49155"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Those listed are </a:t>
            </a:r>
            <a:r>
              <a:rPr lang="en-US" u="sng" smtClean="0"/>
              <a:t>EXAMPLES</a:t>
            </a:r>
            <a:r>
              <a:rPr lang="en-US" smtClean="0"/>
              <a:t> – there are others.</a:t>
            </a:r>
            <a:endParaRPr lang="en-US" u="sn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a:ln/>
        </p:spPr>
      </p:sp>
      <p:sp>
        <p:nvSpPr>
          <p:cNvPr id="50179"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The PII training from the Department of Defense is designed for Federal government employees and contractors but contains useful information for us as well.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5ED619-FDD7-4955-8358-B2A952A3616A}"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C14CE-2FF9-4EEF-8624-5C9443F1EC44}" type="slidenum">
              <a:rPr lang="en-US" smtClean="0"/>
              <a:pPr/>
              <a:t>‹#›</a:t>
            </a:fld>
            <a:endParaRPr lang="en-US"/>
          </a:p>
        </p:txBody>
      </p:sp>
    </p:spTree>
    <p:extLst>
      <p:ext uri="{BB962C8B-B14F-4D97-AF65-F5344CB8AC3E}">
        <p14:creationId xmlns:p14="http://schemas.microsoft.com/office/powerpoint/2010/main" xmlns="" val="2009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5ED619-FDD7-4955-8358-B2A952A3616A}"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C14CE-2FF9-4EEF-8624-5C9443F1EC44}" type="slidenum">
              <a:rPr lang="en-US" smtClean="0"/>
              <a:pPr/>
              <a:t>‹#›</a:t>
            </a:fld>
            <a:endParaRPr lang="en-US"/>
          </a:p>
        </p:txBody>
      </p:sp>
    </p:spTree>
    <p:extLst>
      <p:ext uri="{BB962C8B-B14F-4D97-AF65-F5344CB8AC3E}">
        <p14:creationId xmlns:p14="http://schemas.microsoft.com/office/powerpoint/2010/main" xmlns="" val="234184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5ED619-FDD7-4955-8358-B2A952A3616A}"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C14CE-2FF9-4EEF-8624-5C9443F1EC44}" type="slidenum">
              <a:rPr lang="en-US" smtClean="0"/>
              <a:pPr/>
              <a:t>‹#›</a:t>
            </a:fld>
            <a:endParaRPr lang="en-US"/>
          </a:p>
        </p:txBody>
      </p:sp>
    </p:spTree>
    <p:extLst>
      <p:ext uri="{BB962C8B-B14F-4D97-AF65-F5344CB8AC3E}">
        <p14:creationId xmlns:p14="http://schemas.microsoft.com/office/powerpoint/2010/main" xmlns="" val="253327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4144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5ED619-FDD7-4955-8358-B2A952A3616A}"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C14CE-2FF9-4EEF-8624-5C9443F1EC44}" type="slidenum">
              <a:rPr lang="en-US" smtClean="0"/>
              <a:pPr/>
              <a:t>‹#›</a:t>
            </a:fld>
            <a:endParaRPr lang="en-US"/>
          </a:p>
        </p:txBody>
      </p:sp>
    </p:spTree>
    <p:extLst>
      <p:ext uri="{BB962C8B-B14F-4D97-AF65-F5344CB8AC3E}">
        <p14:creationId xmlns:p14="http://schemas.microsoft.com/office/powerpoint/2010/main" xmlns="" val="212061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5ED619-FDD7-4955-8358-B2A952A3616A}"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C14CE-2FF9-4EEF-8624-5C9443F1EC44}" type="slidenum">
              <a:rPr lang="en-US" smtClean="0"/>
              <a:pPr/>
              <a:t>‹#›</a:t>
            </a:fld>
            <a:endParaRPr lang="en-US"/>
          </a:p>
        </p:txBody>
      </p:sp>
    </p:spTree>
    <p:extLst>
      <p:ext uri="{BB962C8B-B14F-4D97-AF65-F5344CB8AC3E}">
        <p14:creationId xmlns:p14="http://schemas.microsoft.com/office/powerpoint/2010/main" xmlns="" val="74749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5ED619-FDD7-4955-8358-B2A952A3616A}"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C14CE-2FF9-4EEF-8624-5C9443F1EC44}" type="slidenum">
              <a:rPr lang="en-US" smtClean="0"/>
              <a:pPr/>
              <a:t>‹#›</a:t>
            </a:fld>
            <a:endParaRPr lang="en-US"/>
          </a:p>
        </p:txBody>
      </p:sp>
    </p:spTree>
    <p:extLst>
      <p:ext uri="{BB962C8B-B14F-4D97-AF65-F5344CB8AC3E}">
        <p14:creationId xmlns:p14="http://schemas.microsoft.com/office/powerpoint/2010/main" xmlns="" val="10398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5ED619-FDD7-4955-8358-B2A952A3616A}" type="datetimeFigureOut">
              <a:rPr lang="en-US" smtClean="0"/>
              <a:pPr/>
              <a:t>4/16/2012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0C14CE-2FF9-4EEF-8624-5C9443F1EC44}" type="slidenum">
              <a:rPr lang="en-US" smtClean="0"/>
              <a:pPr/>
              <a:t>‹#›</a:t>
            </a:fld>
            <a:endParaRPr lang="en-US"/>
          </a:p>
        </p:txBody>
      </p:sp>
    </p:spTree>
    <p:extLst>
      <p:ext uri="{BB962C8B-B14F-4D97-AF65-F5344CB8AC3E}">
        <p14:creationId xmlns:p14="http://schemas.microsoft.com/office/powerpoint/2010/main" xmlns="" val="105185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5ED619-FDD7-4955-8358-B2A952A3616A}" type="datetimeFigureOut">
              <a:rPr lang="en-US" smtClean="0"/>
              <a:pPr/>
              <a:t>4/16/2012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0C14CE-2FF9-4EEF-8624-5C9443F1EC44}" type="slidenum">
              <a:rPr lang="en-US" smtClean="0"/>
              <a:pPr/>
              <a:t>‹#›</a:t>
            </a:fld>
            <a:endParaRPr lang="en-US"/>
          </a:p>
        </p:txBody>
      </p:sp>
    </p:spTree>
    <p:extLst>
      <p:ext uri="{BB962C8B-B14F-4D97-AF65-F5344CB8AC3E}">
        <p14:creationId xmlns:p14="http://schemas.microsoft.com/office/powerpoint/2010/main" xmlns="" val="334325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ED619-FDD7-4955-8358-B2A952A3616A}" type="datetimeFigureOut">
              <a:rPr lang="en-US" smtClean="0"/>
              <a:pPr/>
              <a:t>4/16/2012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0C14CE-2FF9-4EEF-8624-5C9443F1EC44}" type="slidenum">
              <a:rPr lang="en-US" smtClean="0"/>
              <a:pPr/>
              <a:t>‹#›</a:t>
            </a:fld>
            <a:endParaRPr lang="en-US"/>
          </a:p>
        </p:txBody>
      </p:sp>
    </p:spTree>
    <p:extLst>
      <p:ext uri="{BB962C8B-B14F-4D97-AF65-F5344CB8AC3E}">
        <p14:creationId xmlns:p14="http://schemas.microsoft.com/office/powerpoint/2010/main" xmlns="" val="197548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5ED619-FDD7-4955-8358-B2A952A3616A}"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C14CE-2FF9-4EEF-8624-5C9443F1EC44}" type="slidenum">
              <a:rPr lang="en-US" smtClean="0"/>
              <a:pPr/>
              <a:t>‹#›</a:t>
            </a:fld>
            <a:endParaRPr lang="en-US"/>
          </a:p>
        </p:txBody>
      </p:sp>
    </p:spTree>
    <p:extLst>
      <p:ext uri="{BB962C8B-B14F-4D97-AF65-F5344CB8AC3E}">
        <p14:creationId xmlns:p14="http://schemas.microsoft.com/office/powerpoint/2010/main" xmlns="" val="156973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5ED619-FDD7-4955-8358-B2A952A3616A}"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C14CE-2FF9-4EEF-8624-5C9443F1EC44}" type="slidenum">
              <a:rPr lang="en-US" smtClean="0"/>
              <a:pPr/>
              <a:t>‹#›</a:t>
            </a:fld>
            <a:endParaRPr lang="en-US"/>
          </a:p>
        </p:txBody>
      </p:sp>
    </p:spTree>
    <p:extLst>
      <p:ext uri="{BB962C8B-B14F-4D97-AF65-F5344CB8AC3E}">
        <p14:creationId xmlns:p14="http://schemas.microsoft.com/office/powerpoint/2010/main" xmlns="" val="387245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514600" y="838200"/>
            <a:ext cx="6172200" cy="1143000"/>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ED619-FDD7-4955-8358-B2A952A3616A}" type="datetimeFigureOut">
              <a:rPr lang="en-US" smtClean="0"/>
              <a:pPr/>
              <a:t>4/16/2012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C14CE-2FF9-4EEF-8624-5C9443F1EC44}" type="slidenum">
              <a:rPr lang="en-US" smtClean="0"/>
              <a:pPr/>
              <a:t>‹#›</a:t>
            </a:fld>
            <a:endParaRPr lang="en-US"/>
          </a:p>
        </p:txBody>
      </p:sp>
    </p:spTree>
    <p:extLst>
      <p:ext uri="{BB962C8B-B14F-4D97-AF65-F5344CB8AC3E}">
        <p14:creationId xmlns:p14="http://schemas.microsoft.com/office/powerpoint/2010/main" xmlns="" val="3500010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mus.edu/borpol/bor1300/1308.htm" TargetMode="External"/><Relationship Id="rId2" Type="http://schemas.openxmlformats.org/officeDocument/2006/relationships/hyperlink" Target="http://www.sos.mt.gov/Records/State/index.asp"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www.idtheft.gov/reports/StrategicPlan.pdf" TargetMode="External"/><Relationship Id="rId3" Type="http://schemas.openxmlformats.org/officeDocument/2006/relationships/hyperlink" Target="http://mus.edu/borpol/bor900/960-1.pdf" TargetMode="External"/><Relationship Id="rId7" Type="http://schemas.openxmlformats.org/officeDocument/2006/relationships/hyperlink" Target="http://www.ftc.gov/bcp/edu/pubs/business/idtheft/bus59.sht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ftc.gov/bcp/edu/microsites/idtheft/business/index.html" TargetMode="External"/><Relationship Id="rId5" Type="http://schemas.openxmlformats.org/officeDocument/2006/relationships/hyperlink" Target="http://www.ftc.gov/bcp/edu/pubs/business/idtheft/bus23.shtm" TargetMode="External"/><Relationship Id="rId10" Type="http://schemas.openxmlformats.org/officeDocument/2006/relationships/image" Target="../media/image12.wmf"/><Relationship Id="rId4" Type="http://schemas.openxmlformats.org/officeDocument/2006/relationships/hyperlink" Target="http://mus.edu/borpol/bor1300/1300-1.htm" TargetMode="External"/><Relationship Id="rId9" Type="http://schemas.openxmlformats.org/officeDocument/2006/relationships/hyperlink" Target="http://iase.disa.mil/eta/pii/pii_module/pii_module/index.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ftc.gov/bcp/edu/pubs/consumer/idtheft/idt04.shtm" TargetMode="External"/><Relationship Id="rId2" Type="http://schemas.openxmlformats.org/officeDocument/2006/relationships/hyperlink" Target="http://www.ftc.gov/bcp/edu/microsites/idtheft/video/avoid-identity-theft-video.html" TargetMode="External"/><Relationship Id="rId1" Type="http://schemas.openxmlformats.org/officeDocument/2006/relationships/slideLayout" Target="../slideLayouts/slideLayout7.xml"/><Relationship Id="rId5" Type="http://schemas.openxmlformats.org/officeDocument/2006/relationships/hyperlink" Target="http://www.nclnet.org/personal-finance/124-identity-theft/224-think-youve-been-a-victim-of-id-theft" TargetMode="External"/><Relationship Id="rId4" Type="http://schemas.openxmlformats.org/officeDocument/2006/relationships/hyperlink" Target="http://www.onguardonline.gov/games/id-theft-faceoff.aspx"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0" y="1449957"/>
            <a:ext cx="9144000" cy="1143000"/>
          </a:xfrm>
        </p:spPr>
        <p:txBody>
          <a:bodyPr>
            <a:normAutofit fontScale="90000"/>
          </a:bodyPr>
          <a:lstStyle/>
          <a:p>
            <a:pPr eaLnBrk="1" hangingPunct="1"/>
            <a:r>
              <a:rPr lang="en-US" sz="5600" b="1" dirty="0" smtClean="0"/>
              <a:t>Identity Theft </a:t>
            </a:r>
            <a:br>
              <a:rPr lang="en-US" sz="5600" b="1" dirty="0" smtClean="0"/>
            </a:br>
            <a:r>
              <a:rPr lang="en-US" sz="5600" b="1" dirty="0" smtClean="0"/>
              <a:t>Prevention Program </a:t>
            </a:r>
          </a:p>
        </p:txBody>
      </p:sp>
      <p:grpSp>
        <p:nvGrpSpPr>
          <p:cNvPr id="12291" name="Group 10"/>
          <p:cNvGrpSpPr>
            <a:grpSpLocks/>
          </p:cNvGrpSpPr>
          <p:nvPr/>
        </p:nvGrpSpPr>
        <p:grpSpPr bwMode="auto">
          <a:xfrm>
            <a:off x="2879725" y="2935288"/>
            <a:ext cx="2971800" cy="2398712"/>
            <a:chOff x="2016" y="1776"/>
            <a:chExt cx="1440" cy="1162"/>
          </a:xfrm>
        </p:grpSpPr>
        <p:pic>
          <p:nvPicPr>
            <p:cNvPr id="12293" name="Picture 8" descr="MC90043479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04" y="1776"/>
              <a:ext cx="960" cy="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4" name="Text Box 9"/>
            <p:cNvSpPr txBox="1">
              <a:spLocks noChangeArrowheads="1"/>
            </p:cNvSpPr>
            <p:nvPr/>
          </p:nvSpPr>
          <p:spPr bwMode="auto">
            <a:xfrm>
              <a:off x="2016" y="2688"/>
              <a:ext cx="14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2000"/>
                <a:t>Red Flags Rules</a:t>
              </a:r>
            </a:p>
          </p:txBody>
        </p:sp>
      </p:grpSp>
      <p:sp>
        <p:nvSpPr>
          <p:cNvPr id="12292" name="Rectangle 1"/>
          <p:cNvSpPr>
            <a:spLocks noChangeArrowheads="1"/>
          </p:cNvSpPr>
          <p:nvPr/>
        </p:nvSpPr>
        <p:spPr bwMode="auto">
          <a:xfrm>
            <a:off x="152400" y="5297488"/>
            <a:ext cx="9144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3600" dirty="0"/>
              <a:t>Fighting Fraud at </a:t>
            </a:r>
            <a:endParaRPr lang="en-US" sz="3600" dirty="0" smtClean="0"/>
          </a:p>
          <a:p>
            <a:pPr algn="ctr"/>
            <a:r>
              <a:rPr lang="en-US" sz="3600" dirty="0" smtClean="0"/>
              <a:t>Montana </a:t>
            </a:r>
            <a:r>
              <a:rPr lang="en-US" sz="3600" dirty="0"/>
              <a:t>Tech</a:t>
            </a:r>
          </a:p>
        </p:txBody>
      </p:sp>
    </p:spTree>
    <p:extLst>
      <p:ext uri="{BB962C8B-B14F-4D97-AF65-F5344CB8AC3E}">
        <p14:creationId xmlns:p14="http://schemas.microsoft.com/office/powerpoint/2010/main" xmlns="" val="99893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1"/>
          </p:nvPr>
        </p:nvSpPr>
        <p:spPr/>
        <p:txBody>
          <a:bodyPr/>
          <a:lstStyle/>
          <a:p>
            <a:pPr>
              <a:defRPr/>
            </a:pPr>
            <a:fld id="{5CF076BE-1740-4112-BA2F-1F983CBDD0A6}" type="slidenum">
              <a:rPr lang="en-US" smtClean="0"/>
              <a:pPr>
                <a:defRPr/>
              </a:pPr>
              <a:t>10</a:t>
            </a:fld>
            <a:endParaRPr lang="en-US" smtClean="0"/>
          </a:p>
        </p:txBody>
      </p:sp>
      <p:sp>
        <p:nvSpPr>
          <p:cNvPr id="22531" name="Subtitle 2"/>
          <p:cNvSpPr>
            <a:spLocks noGrp="1"/>
          </p:cNvSpPr>
          <p:nvPr>
            <p:ph type="subTitle" idx="4294967295"/>
          </p:nvPr>
        </p:nvSpPr>
        <p:spPr>
          <a:xfrm>
            <a:off x="733567" y="1752600"/>
            <a:ext cx="8382000" cy="4419600"/>
          </a:xfrm>
        </p:spPr>
        <p:txBody>
          <a:bodyPr>
            <a:normAutofit fontScale="92500" lnSpcReduction="10000"/>
          </a:bodyPr>
          <a:lstStyle/>
          <a:p>
            <a:pPr marL="228600" indent="-228600" eaLnBrk="1" hangingPunct="1">
              <a:buFont typeface="Arial" charset="0"/>
              <a:buNone/>
            </a:pPr>
            <a:r>
              <a:rPr lang="en-US" sz="3400" b="1" u="sng" dirty="0" smtClean="0"/>
              <a:t>Scale Down</a:t>
            </a:r>
          </a:p>
          <a:p>
            <a:pPr marL="228600" indent="-228600" eaLnBrk="1" hangingPunct="1">
              <a:lnSpc>
                <a:spcPct val="90000"/>
              </a:lnSpc>
              <a:buFont typeface="Arial" charset="0"/>
              <a:buNone/>
            </a:pPr>
            <a:endParaRPr lang="en-US" sz="1200" dirty="0" smtClean="0"/>
          </a:p>
          <a:p>
            <a:pPr marL="228600" indent="-228600" eaLnBrk="1" hangingPunct="1">
              <a:lnSpc>
                <a:spcPct val="90000"/>
              </a:lnSpc>
            </a:pPr>
            <a:r>
              <a:rPr lang="en-US" sz="2800" dirty="0" smtClean="0"/>
              <a:t>Collect only what you need, and keep it only for the time you need it.</a:t>
            </a:r>
          </a:p>
          <a:p>
            <a:pPr marL="228600" indent="-228600" eaLnBrk="1" hangingPunct="1">
              <a:lnSpc>
                <a:spcPct val="90000"/>
              </a:lnSpc>
            </a:pPr>
            <a:r>
              <a:rPr lang="en-US" sz="2800" dirty="0" smtClean="0"/>
              <a:t>Be cautious of what you store on devices connected to the internet!</a:t>
            </a:r>
          </a:p>
          <a:p>
            <a:pPr marL="228600" indent="-228600" eaLnBrk="1" hangingPunct="1">
              <a:lnSpc>
                <a:spcPct val="90000"/>
              </a:lnSpc>
            </a:pPr>
            <a:r>
              <a:rPr lang="en-US" sz="2800" dirty="0" smtClean="0"/>
              <a:t>For receipts you give to customers, eliminate sensitive or personally identifying information (for example, 799 number or credit card number).</a:t>
            </a:r>
          </a:p>
          <a:p>
            <a:pPr marL="228600" indent="-228600" eaLnBrk="1" hangingPunct="1">
              <a:lnSpc>
                <a:spcPct val="90000"/>
              </a:lnSpc>
            </a:pPr>
            <a:r>
              <a:rPr lang="en-US" sz="2800" dirty="0" smtClean="0"/>
              <a:t>Do not collect social security numbers out of habit or convenience.  Only collect them when needed (for example, payroll reporting to IRS).</a:t>
            </a:r>
          </a:p>
        </p:txBody>
      </p:sp>
      <p:sp>
        <p:nvSpPr>
          <p:cNvPr id="6" name="Date Placeholder 3"/>
          <p:cNvSpPr>
            <a:spLocks noGrp="1"/>
          </p:cNvSpPr>
          <p:nvPr>
            <p:ph type="dt" sz="quarter" idx="10"/>
          </p:nvPr>
        </p:nvSpPr>
        <p:spPr/>
        <p:txBody>
          <a:bodyPr/>
          <a:lstStyle/>
          <a:p>
            <a:pPr>
              <a:defRPr/>
            </a:pPr>
            <a:r>
              <a:rPr lang="en-US"/>
              <a:t>Montana Tech - Identity Theft Prevention Program</a:t>
            </a:r>
          </a:p>
        </p:txBody>
      </p:sp>
    </p:spTree>
    <p:extLst>
      <p:ext uri="{BB962C8B-B14F-4D97-AF65-F5344CB8AC3E}">
        <p14:creationId xmlns:p14="http://schemas.microsoft.com/office/powerpoint/2010/main" xmlns="" val="3473451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ate Placeholder 3"/>
          <p:cNvSpPr>
            <a:spLocks noGrp="1"/>
          </p:cNvSpPr>
          <p:nvPr>
            <p:ph type="dt" sz="quarter" idx="10"/>
          </p:nvPr>
        </p:nvSpPr>
        <p:spPr/>
        <p:txBody>
          <a:bodyPr/>
          <a:lstStyle/>
          <a:p>
            <a:pPr>
              <a:defRPr/>
            </a:pPr>
            <a:r>
              <a:rPr lang="en-US"/>
              <a:t>Montana Tech - Identity Theft Prevention Program</a:t>
            </a:r>
          </a:p>
          <a:p>
            <a:pPr>
              <a:defRPr/>
            </a:pPr>
            <a:endParaRPr lang="en-US"/>
          </a:p>
        </p:txBody>
      </p:sp>
      <p:sp>
        <p:nvSpPr>
          <p:cNvPr id="28674" name="Slide Number Placeholder 5"/>
          <p:cNvSpPr>
            <a:spLocks noGrp="1"/>
          </p:cNvSpPr>
          <p:nvPr>
            <p:ph type="sldNum" sz="quarter" idx="11"/>
          </p:nvPr>
        </p:nvSpPr>
        <p:spPr/>
        <p:txBody>
          <a:bodyPr/>
          <a:lstStyle/>
          <a:p>
            <a:pPr>
              <a:defRPr/>
            </a:pPr>
            <a:fld id="{19629632-1EDF-4BB1-ADB3-386AC3DF8511}" type="slidenum">
              <a:rPr lang="en-US" smtClean="0"/>
              <a:pPr>
                <a:defRPr/>
              </a:pPr>
              <a:t>11</a:t>
            </a:fld>
            <a:endParaRPr lang="en-US" smtClean="0"/>
          </a:p>
        </p:txBody>
      </p:sp>
      <p:sp>
        <p:nvSpPr>
          <p:cNvPr id="23556" name="Subtitle 2"/>
          <p:cNvSpPr>
            <a:spLocks noGrp="1"/>
          </p:cNvSpPr>
          <p:nvPr>
            <p:ph type="subTitle" idx="4294967295"/>
          </p:nvPr>
        </p:nvSpPr>
        <p:spPr>
          <a:xfrm>
            <a:off x="381000" y="1752600"/>
            <a:ext cx="8534400" cy="4648200"/>
          </a:xfrm>
        </p:spPr>
        <p:txBody>
          <a:bodyPr/>
          <a:lstStyle/>
          <a:p>
            <a:pPr marL="228600" indent="-228600" eaLnBrk="1" hangingPunct="1">
              <a:buFont typeface="Arial" charset="0"/>
              <a:buNone/>
            </a:pPr>
            <a:r>
              <a:rPr lang="en-US" sz="3400" b="1" u="sng" dirty="0" smtClean="0"/>
              <a:t>Lock It</a:t>
            </a:r>
          </a:p>
          <a:p>
            <a:pPr marL="228600" indent="-228600" eaLnBrk="1" hangingPunct="1">
              <a:lnSpc>
                <a:spcPct val="90000"/>
              </a:lnSpc>
              <a:buFont typeface="Arial" charset="0"/>
              <a:buNone/>
            </a:pPr>
            <a:endParaRPr lang="en-US" sz="1200" dirty="0" smtClean="0"/>
          </a:p>
          <a:p>
            <a:pPr marL="228600" indent="-228600" eaLnBrk="1" hangingPunct="1">
              <a:lnSpc>
                <a:spcPct val="90000"/>
              </a:lnSpc>
            </a:pPr>
            <a:r>
              <a:rPr lang="en-US" sz="2800" dirty="0" smtClean="0"/>
              <a:t>Lock offices, desks, store rooms and file drawers, and train employees to keep them that way.</a:t>
            </a:r>
          </a:p>
          <a:p>
            <a:pPr marL="228600" indent="-228600" eaLnBrk="1" hangingPunct="1">
              <a:lnSpc>
                <a:spcPct val="90000"/>
              </a:lnSpc>
            </a:pPr>
            <a:r>
              <a:rPr lang="en-US" sz="2800" dirty="0" smtClean="0"/>
              <a:t>Limit access to databases, computer files and storage areas with sensitive files to only those people required to use that information as part of their job duties.</a:t>
            </a:r>
          </a:p>
          <a:p>
            <a:pPr marL="228600" indent="-228600" eaLnBrk="1" hangingPunct="1">
              <a:lnSpc>
                <a:spcPct val="90000"/>
              </a:lnSpc>
            </a:pPr>
            <a:r>
              <a:rPr lang="en-US" sz="2800" dirty="0" smtClean="0"/>
              <a:t>Don’t store sensitive information on a workstation or mobile device.</a:t>
            </a:r>
          </a:p>
          <a:p>
            <a:pPr marL="228600" indent="-228600" eaLnBrk="1" hangingPunct="1">
              <a:lnSpc>
                <a:spcPct val="90000"/>
              </a:lnSpc>
            </a:pPr>
            <a:r>
              <a:rPr lang="en-US" sz="2800" dirty="0" smtClean="0"/>
              <a:t>Secure data that is shipped or stored offsite.</a:t>
            </a:r>
          </a:p>
        </p:txBody>
      </p:sp>
      <p:pic>
        <p:nvPicPr>
          <p:cNvPr id="23557" name="Picture 5" descr="MC900442007[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8603" y="47767"/>
            <a:ext cx="32004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85282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e Placeholder 3"/>
          <p:cNvSpPr>
            <a:spLocks noGrp="1"/>
          </p:cNvSpPr>
          <p:nvPr>
            <p:ph type="dt" sz="quarter" idx="10"/>
          </p:nvPr>
        </p:nvSpPr>
        <p:spPr/>
        <p:txBody>
          <a:bodyPr/>
          <a:lstStyle/>
          <a:p>
            <a:pPr>
              <a:defRPr/>
            </a:pPr>
            <a:r>
              <a:rPr lang="en-US"/>
              <a:t>Montana Tech - Identity Theft Prevention Program</a:t>
            </a:r>
          </a:p>
          <a:p>
            <a:pPr>
              <a:defRPr/>
            </a:pPr>
            <a:endParaRPr lang="en-US"/>
          </a:p>
        </p:txBody>
      </p:sp>
      <p:sp>
        <p:nvSpPr>
          <p:cNvPr id="29698" name="Slide Number Placeholder 5"/>
          <p:cNvSpPr>
            <a:spLocks noGrp="1"/>
          </p:cNvSpPr>
          <p:nvPr>
            <p:ph type="sldNum" sz="quarter" idx="11"/>
          </p:nvPr>
        </p:nvSpPr>
        <p:spPr/>
        <p:txBody>
          <a:bodyPr/>
          <a:lstStyle/>
          <a:p>
            <a:pPr>
              <a:defRPr/>
            </a:pPr>
            <a:fld id="{A48F6EA4-7989-46E1-9C21-416FF232C333}" type="slidenum">
              <a:rPr lang="en-US" smtClean="0"/>
              <a:pPr>
                <a:defRPr/>
              </a:pPr>
              <a:t>12</a:t>
            </a:fld>
            <a:endParaRPr lang="en-US" smtClean="0"/>
          </a:p>
        </p:txBody>
      </p:sp>
      <p:sp>
        <p:nvSpPr>
          <p:cNvPr id="15364" name="Subtitle 2"/>
          <p:cNvSpPr>
            <a:spLocks noGrp="1"/>
          </p:cNvSpPr>
          <p:nvPr>
            <p:ph type="subTitle" idx="4294967295"/>
          </p:nvPr>
        </p:nvSpPr>
        <p:spPr>
          <a:xfrm>
            <a:off x="228600" y="2133600"/>
            <a:ext cx="8610600" cy="3124200"/>
          </a:xfrm>
        </p:spPr>
        <p:txBody>
          <a:bodyPr>
            <a:normAutofit fontScale="92500"/>
          </a:bodyPr>
          <a:lstStyle/>
          <a:p>
            <a:pPr marL="228600" indent="-228600" eaLnBrk="1" hangingPunct="1">
              <a:buFont typeface="Arial" charset="0"/>
              <a:buNone/>
              <a:defRPr/>
            </a:pPr>
            <a:r>
              <a:rPr lang="en-US" sz="3400" b="1" u="sng" dirty="0" smtClean="0"/>
              <a:t>Pitch It</a:t>
            </a:r>
          </a:p>
          <a:p>
            <a:pPr eaLnBrk="1" hangingPunct="1">
              <a:defRPr/>
            </a:pPr>
            <a:r>
              <a:rPr lang="en-US" sz="2800" dirty="0" smtClean="0"/>
              <a:t>Shred paper records you don’t need.  Make sure you’ve met any applicable retention requirements! </a:t>
            </a:r>
            <a:r>
              <a:rPr lang="en-US" sz="2400" dirty="0" smtClean="0">
                <a:hlinkClick r:id="rId2"/>
              </a:rPr>
              <a:t>State Records Retention Schedules</a:t>
            </a:r>
            <a:endParaRPr lang="en-US" sz="2400" dirty="0"/>
          </a:p>
          <a:p>
            <a:pPr eaLnBrk="1" hangingPunct="1">
              <a:defRPr/>
            </a:pPr>
            <a:r>
              <a:rPr lang="en-US" sz="2800" dirty="0" smtClean="0"/>
              <a:t>Use disk wiping utility programs on computers and portable storage devices before disposing of them. </a:t>
            </a:r>
            <a:r>
              <a:rPr lang="en-US" sz="2400" dirty="0" smtClean="0">
                <a:hlinkClick r:id="rId3"/>
              </a:rPr>
              <a:t>MUS Board of Regents Policy 1308</a:t>
            </a:r>
            <a:r>
              <a:rPr lang="en-US" sz="2400" dirty="0" smtClean="0"/>
              <a:t> (Disposal of Computer Storage Devices)</a:t>
            </a:r>
          </a:p>
        </p:txBody>
      </p:sp>
      <p:pic>
        <p:nvPicPr>
          <p:cNvPr id="24581" name="Picture 11" descr="MC90044217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210800" y="1447800"/>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0573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ate Placeholder 3"/>
          <p:cNvSpPr>
            <a:spLocks noGrp="1"/>
          </p:cNvSpPr>
          <p:nvPr>
            <p:ph type="dt" sz="quarter" idx="10"/>
          </p:nvPr>
        </p:nvSpPr>
        <p:spPr/>
        <p:txBody>
          <a:bodyPr/>
          <a:lstStyle/>
          <a:p>
            <a:pPr>
              <a:defRPr/>
            </a:pPr>
            <a:r>
              <a:rPr lang="en-US"/>
              <a:t>Montana Tech - Identity Theft Prevention Program</a:t>
            </a:r>
          </a:p>
          <a:p>
            <a:pPr>
              <a:defRPr/>
            </a:pPr>
            <a:endParaRPr lang="en-US"/>
          </a:p>
        </p:txBody>
      </p:sp>
      <p:sp>
        <p:nvSpPr>
          <p:cNvPr id="30722" name="Slide Number Placeholder 5"/>
          <p:cNvSpPr>
            <a:spLocks noGrp="1"/>
          </p:cNvSpPr>
          <p:nvPr>
            <p:ph type="sldNum" sz="quarter" idx="11"/>
          </p:nvPr>
        </p:nvSpPr>
        <p:spPr/>
        <p:txBody>
          <a:bodyPr/>
          <a:lstStyle/>
          <a:p>
            <a:pPr>
              <a:defRPr/>
            </a:pPr>
            <a:fld id="{748237D4-617F-44AF-85CA-3D3A47B8E285}" type="slidenum">
              <a:rPr lang="en-US" smtClean="0"/>
              <a:pPr>
                <a:defRPr/>
              </a:pPr>
              <a:t>13</a:t>
            </a:fld>
            <a:endParaRPr lang="en-US" smtClean="0"/>
          </a:p>
        </p:txBody>
      </p:sp>
      <p:sp>
        <p:nvSpPr>
          <p:cNvPr id="25604" name="Subtitle 2"/>
          <p:cNvSpPr>
            <a:spLocks noGrp="1"/>
          </p:cNvSpPr>
          <p:nvPr>
            <p:ph type="subTitle" idx="4294967295"/>
          </p:nvPr>
        </p:nvSpPr>
        <p:spPr>
          <a:xfrm>
            <a:off x="381000" y="457200"/>
            <a:ext cx="8534400" cy="5638800"/>
          </a:xfrm>
        </p:spPr>
        <p:txBody>
          <a:bodyPr/>
          <a:lstStyle/>
          <a:p>
            <a:pPr marL="228600" indent="-228600" eaLnBrk="1" hangingPunct="1">
              <a:buFont typeface="Arial" charset="0"/>
              <a:buNone/>
            </a:pPr>
            <a:r>
              <a:rPr lang="en-US" sz="3400" b="1" u="sng" smtClean="0"/>
              <a:t>Plan Ahead</a:t>
            </a:r>
          </a:p>
          <a:p>
            <a:pPr marL="228600" indent="-228600" eaLnBrk="1" hangingPunct="1">
              <a:lnSpc>
                <a:spcPct val="80000"/>
              </a:lnSpc>
              <a:buFont typeface="Arial" charset="0"/>
              <a:buNone/>
            </a:pPr>
            <a:endParaRPr lang="en-US" sz="1200" smtClean="0"/>
          </a:p>
          <a:p>
            <a:pPr marL="228600" indent="-228600" eaLnBrk="1" hangingPunct="1">
              <a:lnSpc>
                <a:spcPct val="90000"/>
              </a:lnSpc>
            </a:pPr>
            <a:r>
              <a:rPr lang="en-US" sz="2800" smtClean="0"/>
              <a:t>Put together a “What if?” plan to detect and respond to a security incident.</a:t>
            </a:r>
          </a:p>
          <a:p>
            <a:pPr marL="228600" indent="-228600" eaLnBrk="1" hangingPunct="1">
              <a:lnSpc>
                <a:spcPct val="90000"/>
              </a:lnSpc>
            </a:pPr>
            <a:r>
              <a:rPr lang="en-US" sz="2800" smtClean="0"/>
              <a:t>Designate a senior staff member to coordinate your response.</a:t>
            </a:r>
          </a:p>
          <a:p>
            <a:pPr marL="228600" indent="-228600" eaLnBrk="1" hangingPunct="1">
              <a:lnSpc>
                <a:spcPct val="90000"/>
              </a:lnSpc>
            </a:pPr>
            <a:r>
              <a:rPr lang="en-US" sz="2800" smtClean="0"/>
              <a:t>Investigate right away and know how to preserve evidence, such as computer logs and files, and original documents.</a:t>
            </a:r>
          </a:p>
          <a:p>
            <a:pPr marL="228600" indent="-228600" eaLnBrk="1" hangingPunct="1">
              <a:lnSpc>
                <a:spcPct val="90000"/>
              </a:lnSpc>
            </a:pPr>
            <a:r>
              <a:rPr lang="en-US" sz="2800" smtClean="0"/>
              <a:t>Take steps to close off vulnerabilities, for example disconnect compromised computers from the Internet.</a:t>
            </a:r>
          </a:p>
          <a:p>
            <a:pPr marL="228600" indent="-228600" eaLnBrk="1" hangingPunct="1">
              <a:lnSpc>
                <a:spcPct val="90000"/>
              </a:lnSpc>
            </a:pPr>
            <a:r>
              <a:rPr lang="en-US" sz="2800" smtClean="0"/>
              <a:t>Inform the Identity Theft Program Administrator for  your campus and Public Safety or law enforcement.</a:t>
            </a:r>
          </a:p>
        </p:txBody>
      </p:sp>
    </p:spTree>
    <p:extLst>
      <p:ext uri="{BB962C8B-B14F-4D97-AF65-F5344CB8AC3E}">
        <p14:creationId xmlns:p14="http://schemas.microsoft.com/office/powerpoint/2010/main" xmlns="" val="876774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Date Placeholder 3"/>
          <p:cNvSpPr>
            <a:spLocks noGrp="1"/>
          </p:cNvSpPr>
          <p:nvPr>
            <p:ph type="dt" sz="quarter" idx="10"/>
          </p:nvPr>
        </p:nvSpPr>
        <p:spPr>
          <a:xfrm>
            <a:off x="533400" y="6172200"/>
            <a:ext cx="4572000" cy="457200"/>
          </a:xfrm>
        </p:spPr>
        <p:txBody>
          <a:bodyPr/>
          <a:lstStyle/>
          <a:p>
            <a:pPr>
              <a:defRPr/>
            </a:pPr>
            <a:r>
              <a:rPr lang="en-US"/>
              <a:t>Montana Tech - Identity Theft Prevention Program</a:t>
            </a:r>
          </a:p>
          <a:p>
            <a:pPr>
              <a:defRPr/>
            </a:pPr>
            <a:endParaRPr lang="en-US"/>
          </a:p>
        </p:txBody>
      </p:sp>
      <p:sp>
        <p:nvSpPr>
          <p:cNvPr id="31746" name="Slide Number Placeholder 5"/>
          <p:cNvSpPr>
            <a:spLocks noGrp="1"/>
          </p:cNvSpPr>
          <p:nvPr>
            <p:ph type="sldNum" sz="quarter" idx="11"/>
          </p:nvPr>
        </p:nvSpPr>
        <p:spPr/>
        <p:txBody>
          <a:bodyPr/>
          <a:lstStyle/>
          <a:p>
            <a:pPr>
              <a:defRPr/>
            </a:pPr>
            <a:fld id="{2D15F20A-4393-404E-99D8-ADD152FC2553}" type="slidenum">
              <a:rPr lang="en-US" smtClean="0"/>
              <a:pPr>
                <a:defRPr/>
              </a:pPr>
              <a:t>14</a:t>
            </a:fld>
            <a:endParaRPr lang="en-US" smtClean="0"/>
          </a:p>
        </p:txBody>
      </p:sp>
      <p:sp>
        <p:nvSpPr>
          <p:cNvPr id="26628" name="Subtitle 2"/>
          <p:cNvSpPr>
            <a:spLocks noGrp="1"/>
          </p:cNvSpPr>
          <p:nvPr>
            <p:ph type="subTitle" idx="4294967295"/>
          </p:nvPr>
        </p:nvSpPr>
        <p:spPr>
          <a:xfrm>
            <a:off x="381000" y="1905000"/>
            <a:ext cx="8763000" cy="5105400"/>
          </a:xfrm>
        </p:spPr>
        <p:txBody>
          <a:bodyPr/>
          <a:lstStyle/>
          <a:p>
            <a:pPr marL="228600" indent="-228600" eaLnBrk="1" hangingPunct="1">
              <a:buFont typeface="Arial" charset="0"/>
              <a:buNone/>
            </a:pPr>
            <a:r>
              <a:rPr lang="en-US" sz="3400" b="1" u="sng" dirty="0" smtClean="0"/>
              <a:t>Training and Oversight</a:t>
            </a:r>
          </a:p>
          <a:p>
            <a:pPr marL="228600" indent="-228600" eaLnBrk="1" hangingPunct="1">
              <a:buFont typeface="Arial" charset="0"/>
              <a:buNone/>
            </a:pPr>
            <a:endParaRPr lang="en-US" sz="1200" dirty="0" smtClean="0"/>
          </a:p>
          <a:p>
            <a:pPr marL="228600" indent="-228600" eaLnBrk="1" hangingPunct="1"/>
            <a:r>
              <a:rPr lang="en-US" sz="2800" dirty="0" smtClean="0"/>
              <a:t>Train your employees!</a:t>
            </a:r>
          </a:p>
          <a:p>
            <a:pPr marL="228600" indent="-228600" eaLnBrk="1" hangingPunct="1"/>
            <a:r>
              <a:rPr lang="en-US" sz="2800" dirty="0" smtClean="0"/>
              <a:t>Oversee contractors and service providers</a:t>
            </a:r>
          </a:p>
          <a:p>
            <a:pPr marL="228600" indent="-228600" eaLnBrk="1" hangingPunct="1"/>
            <a:r>
              <a:rPr lang="en-US" sz="2800" dirty="0" smtClean="0"/>
              <a:t>Use good hiring practices (check references, and consider background checks in security-sensitive positions)</a:t>
            </a:r>
          </a:p>
          <a:p>
            <a:pPr marL="228600" indent="-228600" eaLnBrk="1" hangingPunct="1"/>
            <a:r>
              <a:rPr lang="en-US" sz="2800" dirty="0" smtClean="0"/>
              <a:t>Build information security training into orientation. </a:t>
            </a:r>
          </a:p>
        </p:txBody>
      </p:sp>
      <p:pic>
        <p:nvPicPr>
          <p:cNvPr id="26629" name="Picture 9" descr="MC900044873[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304800"/>
            <a:ext cx="2895600" cy="2766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48748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3"/>
          <p:cNvSpPr>
            <a:spLocks noGrp="1"/>
          </p:cNvSpPr>
          <p:nvPr>
            <p:ph type="dt" sz="quarter" idx="10"/>
          </p:nvPr>
        </p:nvSpPr>
        <p:spPr/>
        <p:txBody>
          <a:bodyPr/>
          <a:lstStyle/>
          <a:p>
            <a:pPr>
              <a:defRPr/>
            </a:pPr>
            <a:r>
              <a:rPr lang="en-US"/>
              <a:t>Montana Tech - Identity Theft Prevention Program</a:t>
            </a:r>
          </a:p>
          <a:p>
            <a:pPr>
              <a:defRPr/>
            </a:pPr>
            <a:endParaRPr lang="en-US"/>
          </a:p>
        </p:txBody>
      </p:sp>
      <p:sp>
        <p:nvSpPr>
          <p:cNvPr id="32770" name="Slide Number Placeholder 5"/>
          <p:cNvSpPr>
            <a:spLocks noGrp="1"/>
          </p:cNvSpPr>
          <p:nvPr>
            <p:ph type="sldNum" sz="quarter" idx="11"/>
          </p:nvPr>
        </p:nvSpPr>
        <p:spPr/>
        <p:txBody>
          <a:bodyPr/>
          <a:lstStyle/>
          <a:p>
            <a:pPr>
              <a:defRPr/>
            </a:pPr>
            <a:fld id="{8F0BC674-F36A-4366-9239-54CA5ABC2280}" type="slidenum">
              <a:rPr lang="en-US" smtClean="0"/>
              <a:pPr>
                <a:defRPr/>
              </a:pPr>
              <a:t>15</a:t>
            </a:fld>
            <a:endParaRPr lang="en-US" smtClean="0"/>
          </a:p>
        </p:txBody>
      </p:sp>
      <p:sp>
        <p:nvSpPr>
          <p:cNvPr id="27652" name="Subtitle 2"/>
          <p:cNvSpPr>
            <a:spLocks noGrp="1"/>
          </p:cNvSpPr>
          <p:nvPr>
            <p:ph type="subTitle" idx="4294967295"/>
          </p:nvPr>
        </p:nvSpPr>
        <p:spPr>
          <a:xfrm>
            <a:off x="288878" y="1371600"/>
            <a:ext cx="8855122" cy="5181600"/>
          </a:xfrm>
        </p:spPr>
        <p:txBody>
          <a:bodyPr/>
          <a:lstStyle/>
          <a:p>
            <a:pPr marL="0" indent="0" algn="ctr" eaLnBrk="1" hangingPunct="1">
              <a:buFont typeface="Arial" charset="0"/>
              <a:buNone/>
            </a:pPr>
            <a:r>
              <a:rPr lang="en-US" sz="3600" dirty="0" smtClean="0"/>
              <a:t>What is a </a:t>
            </a:r>
            <a:r>
              <a:rPr lang="en-US" sz="3600" b="1" i="1" dirty="0" smtClean="0">
                <a:solidFill>
                  <a:srgbClr val="58001D"/>
                </a:solidFill>
              </a:rPr>
              <a:t>Red Flag?</a:t>
            </a:r>
          </a:p>
          <a:p>
            <a:pPr marL="0" indent="0" eaLnBrk="1" hangingPunct="1">
              <a:buFont typeface="Arial" charset="0"/>
              <a:buNone/>
            </a:pPr>
            <a:r>
              <a:rPr lang="en-US" sz="2800" dirty="0" smtClean="0"/>
              <a:t>“A pattern, practice, or specific activity that </a:t>
            </a:r>
            <a:r>
              <a:rPr lang="en-US" sz="2800" u="sng" dirty="0" smtClean="0"/>
              <a:t>indicates the possible existence of Identity Theft</a:t>
            </a:r>
            <a:r>
              <a:rPr lang="en-US" sz="2800" dirty="0" smtClean="0"/>
              <a:t>”</a:t>
            </a:r>
          </a:p>
          <a:p>
            <a:pPr marL="0" indent="0" eaLnBrk="1" hangingPunct="1">
              <a:buFont typeface="Arial" charset="0"/>
              <a:buNone/>
            </a:pPr>
            <a:r>
              <a:rPr lang="en-US" sz="2800" dirty="0" smtClean="0"/>
              <a:t>In other words…</a:t>
            </a:r>
          </a:p>
          <a:p>
            <a:pPr lvl="1" eaLnBrk="1" hangingPunct="1">
              <a:lnSpc>
                <a:spcPct val="90000"/>
              </a:lnSpc>
            </a:pPr>
            <a:r>
              <a:rPr lang="en-US" sz="2200" dirty="0" smtClean="0"/>
              <a:t>A </a:t>
            </a:r>
            <a:r>
              <a:rPr lang="en-US" sz="2200" b="1" i="1" dirty="0" smtClean="0">
                <a:solidFill>
                  <a:srgbClr val="58001D"/>
                </a:solidFill>
              </a:rPr>
              <a:t>Red Flag</a:t>
            </a:r>
            <a:r>
              <a:rPr lang="en-US" sz="2200" i="1" dirty="0" smtClean="0"/>
              <a:t> </a:t>
            </a:r>
            <a:r>
              <a:rPr lang="en-US" sz="2200" dirty="0" smtClean="0"/>
              <a:t>helps us </a:t>
            </a:r>
            <a:r>
              <a:rPr lang="en-US" sz="2200" i="1" dirty="0" smtClean="0"/>
              <a:t>detect </a:t>
            </a:r>
            <a:r>
              <a:rPr lang="en-US" sz="2200" dirty="0" smtClean="0"/>
              <a:t>Identity Theft.</a:t>
            </a:r>
          </a:p>
          <a:p>
            <a:pPr lvl="1" eaLnBrk="1" hangingPunct="1">
              <a:lnSpc>
                <a:spcPct val="90000"/>
              </a:lnSpc>
            </a:pPr>
            <a:r>
              <a:rPr lang="en-US" sz="2200" dirty="0" smtClean="0"/>
              <a:t>A </a:t>
            </a:r>
            <a:r>
              <a:rPr lang="en-US" sz="2200" b="1" i="1" dirty="0" smtClean="0">
                <a:solidFill>
                  <a:srgbClr val="58001D"/>
                </a:solidFill>
              </a:rPr>
              <a:t>Red Flag</a:t>
            </a:r>
            <a:r>
              <a:rPr lang="en-US" sz="2200" dirty="0" smtClean="0"/>
              <a:t> is a warning that something may be wrong.</a:t>
            </a:r>
          </a:p>
          <a:p>
            <a:pPr lvl="1" eaLnBrk="1" hangingPunct="1">
              <a:lnSpc>
                <a:spcPct val="90000"/>
              </a:lnSpc>
            </a:pPr>
            <a:r>
              <a:rPr lang="en-US" sz="2200" dirty="0" smtClean="0"/>
              <a:t>It can be something one says, does, or gives you that makes you suspect he or she is not who they claim to be.</a:t>
            </a:r>
          </a:p>
          <a:p>
            <a:pPr lvl="1" eaLnBrk="1" hangingPunct="1">
              <a:lnSpc>
                <a:spcPct val="90000"/>
              </a:lnSpc>
            </a:pPr>
            <a:r>
              <a:rPr lang="en-US" sz="2200" dirty="0" smtClean="0"/>
              <a:t>It can be something that happens on an account that is unusual or suspicious.</a:t>
            </a:r>
          </a:p>
        </p:txBody>
      </p:sp>
      <p:pic>
        <p:nvPicPr>
          <p:cNvPr id="27653" name="Picture 4" descr="MC900434803[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0"/>
            <a:ext cx="20574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62882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Date Placeholder 3"/>
          <p:cNvSpPr>
            <a:spLocks noGrp="1"/>
          </p:cNvSpPr>
          <p:nvPr>
            <p:ph type="dt" sz="quarter" idx="10"/>
          </p:nvPr>
        </p:nvSpPr>
        <p:spPr/>
        <p:txBody>
          <a:bodyPr/>
          <a:lstStyle/>
          <a:p>
            <a:pPr>
              <a:defRPr/>
            </a:pPr>
            <a:r>
              <a:rPr lang="en-US"/>
              <a:t>Montana Tech - Identity Theft Prevention Program</a:t>
            </a:r>
          </a:p>
          <a:p>
            <a:pPr>
              <a:defRPr/>
            </a:pPr>
            <a:endParaRPr lang="en-US"/>
          </a:p>
        </p:txBody>
      </p:sp>
      <p:sp>
        <p:nvSpPr>
          <p:cNvPr id="33794" name="Slide Number Placeholder 5"/>
          <p:cNvSpPr>
            <a:spLocks noGrp="1"/>
          </p:cNvSpPr>
          <p:nvPr>
            <p:ph type="sldNum" sz="quarter" idx="11"/>
          </p:nvPr>
        </p:nvSpPr>
        <p:spPr/>
        <p:txBody>
          <a:bodyPr/>
          <a:lstStyle/>
          <a:p>
            <a:pPr>
              <a:defRPr/>
            </a:pPr>
            <a:fld id="{76E4D83F-5B6B-49B4-A9D0-B20B58F72E5B}" type="slidenum">
              <a:rPr lang="en-US" smtClean="0"/>
              <a:pPr>
                <a:defRPr/>
              </a:pPr>
              <a:t>16</a:t>
            </a:fld>
            <a:endParaRPr lang="en-US" smtClean="0"/>
          </a:p>
        </p:txBody>
      </p:sp>
      <p:sp>
        <p:nvSpPr>
          <p:cNvPr id="28676" name="Subtitle 2"/>
          <p:cNvSpPr>
            <a:spLocks noGrp="1"/>
          </p:cNvSpPr>
          <p:nvPr>
            <p:ph type="subTitle" idx="4294967295"/>
          </p:nvPr>
        </p:nvSpPr>
        <p:spPr>
          <a:xfrm>
            <a:off x="597090" y="1219200"/>
            <a:ext cx="8534400" cy="5257800"/>
          </a:xfrm>
        </p:spPr>
        <p:txBody>
          <a:bodyPr/>
          <a:lstStyle/>
          <a:p>
            <a:pPr algn="ctr" eaLnBrk="1" hangingPunct="1">
              <a:buFont typeface="Arial" charset="0"/>
              <a:buNone/>
            </a:pPr>
            <a:r>
              <a:rPr lang="en-US" sz="3400" b="1" dirty="0" smtClean="0"/>
              <a:t>Five Categories of </a:t>
            </a:r>
            <a:r>
              <a:rPr lang="en-US" sz="3400" b="1" i="1" dirty="0" smtClean="0">
                <a:solidFill>
                  <a:srgbClr val="58001D"/>
                </a:solidFill>
              </a:rPr>
              <a:t>Red Flags</a:t>
            </a:r>
            <a:r>
              <a:rPr lang="en-US" sz="3400" b="1" dirty="0" smtClean="0"/>
              <a:t> </a:t>
            </a:r>
          </a:p>
          <a:p>
            <a:pPr eaLnBrk="1" hangingPunct="1">
              <a:buFont typeface="Arial" charset="0"/>
              <a:buNone/>
            </a:pPr>
            <a:endParaRPr lang="en-US" sz="1200" dirty="0" smtClean="0"/>
          </a:p>
          <a:p>
            <a:pPr eaLnBrk="1" hangingPunct="1">
              <a:lnSpc>
                <a:spcPct val="90000"/>
              </a:lnSpc>
              <a:buFont typeface="Wingdings" pitchFamily="1" charset="2"/>
              <a:buBlip>
                <a:blip r:embed="rId2"/>
              </a:buBlip>
            </a:pPr>
            <a:r>
              <a:rPr lang="en-US" sz="2800" dirty="0" smtClean="0"/>
              <a:t>An alert, notification or warning from a consumer reporting agency</a:t>
            </a:r>
          </a:p>
          <a:p>
            <a:pPr eaLnBrk="1" hangingPunct="1">
              <a:lnSpc>
                <a:spcPct val="90000"/>
              </a:lnSpc>
              <a:buFont typeface="Wingdings" pitchFamily="1" charset="2"/>
              <a:buBlip>
                <a:blip r:embed="rId2"/>
              </a:buBlip>
            </a:pPr>
            <a:r>
              <a:rPr lang="en-US" sz="2800" dirty="0" smtClean="0"/>
              <a:t>Suspicious documents</a:t>
            </a:r>
          </a:p>
          <a:p>
            <a:pPr eaLnBrk="1" hangingPunct="1">
              <a:lnSpc>
                <a:spcPct val="90000"/>
              </a:lnSpc>
              <a:buFont typeface="Wingdings" pitchFamily="1" charset="2"/>
              <a:buBlip>
                <a:blip r:embed="rId2"/>
              </a:buBlip>
            </a:pPr>
            <a:r>
              <a:rPr lang="en-US" sz="2800" dirty="0" smtClean="0"/>
              <a:t>Suspicious personally identifying information</a:t>
            </a:r>
          </a:p>
          <a:p>
            <a:pPr eaLnBrk="1" hangingPunct="1">
              <a:lnSpc>
                <a:spcPct val="90000"/>
              </a:lnSpc>
              <a:buFont typeface="Wingdings" pitchFamily="1" charset="2"/>
              <a:buBlip>
                <a:blip r:embed="rId2"/>
              </a:buBlip>
            </a:pPr>
            <a:r>
              <a:rPr lang="en-US" sz="2800" dirty="0" smtClean="0"/>
              <a:t>Unusual use of, or suspicious activity related to, a </a:t>
            </a:r>
            <a:r>
              <a:rPr lang="en-US" sz="2800" i="1" dirty="0" smtClean="0"/>
              <a:t>covered account</a:t>
            </a:r>
          </a:p>
          <a:p>
            <a:pPr eaLnBrk="1" hangingPunct="1">
              <a:lnSpc>
                <a:spcPct val="90000"/>
              </a:lnSpc>
              <a:buFont typeface="Wingdings" pitchFamily="1" charset="2"/>
              <a:buBlip>
                <a:blip r:embed="rId2"/>
              </a:buBlip>
            </a:pPr>
            <a:r>
              <a:rPr lang="en-US" sz="2800" dirty="0" smtClean="0"/>
              <a:t>Notification by a victim of identity theft, a law enforcement authority, or other person, that the account is being used for identity theft</a:t>
            </a:r>
          </a:p>
        </p:txBody>
      </p:sp>
    </p:spTree>
    <p:extLst>
      <p:ext uri="{BB962C8B-B14F-4D97-AF65-F5344CB8AC3E}">
        <p14:creationId xmlns:p14="http://schemas.microsoft.com/office/powerpoint/2010/main" xmlns="" val="1495296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3"/>
          <p:cNvSpPr>
            <a:spLocks noGrp="1"/>
          </p:cNvSpPr>
          <p:nvPr>
            <p:ph type="dt" sz="quarter" idx="10"/>
          </p:nvPr>
        </p:nvSpPr>
        <p:spPr/>
        <p:txBody>
          <a:bodyPr/>
          <a:lstStyle/>
          <a:p>
            <a:pPr>
              <a:defRPr/>
            </a:pPr>
            <a:r>
              <a:rPr lang="en-US"/>
              <a:t>Montana Tech - Identity Theft Prevention Program</a:t>
            </a:r>
          </a:p>
          <a:p>
            <a:pPr>
              <a:defRPr/>
            </a:pPr>
            <a:endParaRPr lang="en-US"/>
          </a:p>
        </p:txBody>
      </p:sp>
      <p:sp>
        <p:nvSpPr>
          <p:cNvPr id="34818" name="Slide Number Placeholder 5"/>
          <p:cNvSpPr>
            <a:spLocks noGrp="1"/>
          </p:cNvSpPr>
          <p:nvPr>
            <p:ph type="sldNum" sz="quarter" idx="11"/>
          </p:nvPr>
        </p:nvSpPr>
        <p:spPr/>
        <p:txBody>
          <a:bodyPr/>
          <a:lstStyle/>
          <a:p>
            <a:pPr>
              <a:defRPr/>
            </a:pPr>
            <a:fld id="{AD262263-A0D5-419E-B8CB-207EE02E1C80}" type="slidenum">
              <a:rPr lang="en-US" smtClean="0"/>
              <a:pPr>
                <a:defRPr/>
              </a:pPr>
              <a:t>17</a:t>
            </a:fld>
            <a:endParaRPr lang="en-US" smtClean="0"/>
          </a:p>
        </p:txBody>
      </p:sp>
      <p:sp>
        <p:nvSpPr>
          <p:cNvPr id="29700" name="Subtitle 2"/>
          <p:cNvSpPr>
            <a:spLocks noGrp="1"/>
          </p:cNvSpPr>
          <p:nvPr>
            <p:ph type="subTitle" idx="4294967295"/>
          </p:nvPr>
        </p:nvSpPr>
        <p:spPr>
          <a:xfrm>
            <a:off x="457200" y="1371600"/>
            <a:ext cx="8458200" cy="3962400"/>
          </a:xfrm>
        </p:spPr>
        <p:txBody>
          <a:bodyPr/>
          <a:lstStyle/>
          <a:p>
            <a:pPr marL="228600" indent="-228600" algn="ctr" eaLnBrk="1" hangingPunct="1">
              <a:buFont typeface="Arial" charset="0"/>
              <a:buNone/>
            </a:pPr>
            <a:r>
              <a:rPr lang="en-US" sz="3400" b="1" dirty="0" smtClean="0"/>
              <a:t>What are </a:t>
            </a:r>
            <a:r>
              <a:rPr lang="en-US" sz="3400" b="1" i="1" dirty="0" smtClean="0"/>
              <a:t>covered</a:t>
            </a:r>
            <a:r>
              <a:rPr lang="en-US" sz="3400" b="1" dirty="0" smtClean="0"/>
              <a:t> </a:t>
            </a:r>
            <a:r>
              <a:rPr lang="en-US" sz="3400" b="1" i="1" dirty="0" smtClean="0"/>
              <a:t>accounts</a:t>
            </a:r>
            <a:r>
              <a:rPr lang="en-US" sz="3400" b="1" dirty="0" smtClean="0"/>
              <a:t>?</a:t>
            </a:r>
          </a:p>
          <a:p>
            <a:pPr marL="228600" indent="-228600" eaLnBrk="1" hangingPunct="1">
              <a:lnSpc>
                <a:spcPct val="90000"/>
              </a:lnSpc>
            </a:pPr>
            <a:r>
              <a:rPr lang="en-US" sz="2800" dirty="0" smtClean="0"/>
              <a:t>Any account that the University offers or maintains that is designed to permit multiple payments or transactions.</a:t>
            </a:r>
          </a:p>
          <a:p>
            <a:pPr marL="228600" indent="-228600" eaLnBrk="1" hangingPunct="1">
              <a:lnSpc>
                <a:spcPct val="90000"/>
              </a:lnSpc>
            </a:pPr>
            <a:r>
              <a:rPr lang="en-US" sz="2800" dirty="0" smtClean="0"/>
              <a:t>Other types of accounts if there is a reasonably foreseeable risk of fraud or identity theft risk to customers or The University.</a:t>
            </a:r>
          </a:p>
        </p:txBody>
      </p:sp>
      <p:sp>
        <p:nvSpPr>
          <p:cNvPr id="29701" name="Rectangle 4"/>
          <p:cNvSpPr>
            <a:spLocks noChangeArrowheads="1"/>
          </p:cNvSpPr>
          <p:nvPr/>
        </p:nvSpPr>
        <p:spPr bwMode="auto">
          <a:xfrm>
            <a:off x="1473959" y="4374107"/>
            <a:ext cx="5562600" cy="1514261"/>
          </a:xfrm>
          <a:prstGeom prst="rect">
            <a:avLst/>
          </a:prstGeom>
          <a:noFill/>
          <a:ln w="57150" cmpd="thickThin" algn="ctr">
            <a:solidFill>
              <a:srgbClr val="0033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lvl="1" algn="ctr">
              <a:lnSpc>
                <a:spcPct val="90000"/>
              </a:lnSpc>
              <a:spcBef>
                <a:spcPct val="20000"/>
              </a:spcBef>
              <a:buFont typeface="Wingdings" pitchFamily="1" charset="2"/>
              <a:buNone/>
            </a:pPr>
            <a:r>
              <a:rPr lang="en-US" sz="2200" b="1" dirty="0">
                <a:solidFill>
                  <a:srgbClr val="003300"/>
                </a:solidFill>
              </a:rPr>
              <a:t>Student Accounts                </a:t>
            </a:r>
          </a:p>
          <a:p>
            <a:pPr lvl="1" algn="ctr">
              <a:lnSpc>
                <a:spcPct val="90000"/>
              </a:lnSpc>
              <a:spcBef>
                <a:spcPct val="20000"/>
              </a:spcBef>
              <a:buFont typeface="Wingdings" pitchFamily="1" charset="2"/>
              <a:buNone/>
            </a:pPr>
            <a:r>
              <a:rPr lang="en-US" sz="2200" b="1" dirty="0">
                <a:solidFill>
                  <a:srgbClr val="003300"/>
                </a:solidFill>
              </a:rPr>
              <a:t>Payroll Accounts</a:t>
            </a:r>
          </a:p>
          <a:p>
            <a:pPr lvl="1" algn="ctr">
              <a:lnSpc>
                <a:spcPct val="90000"/>
              </a:lnSpc>
              <a:spcBef>
                <a:spcPct val="20000"/>
              </a:spcBef>
              <a:buFont typeface="Wingdings" pitchFamily="1" charset="2"/>
              <a:buNone/>
            </a:pPr>
            <a:r>
              <a:rPr lang="en-US" sz="2200" b="1" dirty="0">
                <a:solidFill>
                  <a:srgbClr val="003300"/>
                </a:solidFill>
              </a:rPr>
              <a:t>Student Loans &amp; Financial Aid</a:t>
            </a:r>
          </a:p>
          <a:p>
            <a:pPr lvl="1" algn="ctr">
              <a:lnSpc>
                <a:spcPct val="90000"/>
              </a:lnSpc>
              <a:spcBef>
                <a:spcPct val="20000"/>
              </a:spcBef>
              <a:buFont typeface="Wingdings" pitchFamily="1" charset="2"/>
              <a:buNone/>
            </a:pPr>
            <a:r>
              <a:rPr lang="en-US" sz="2200" b="1" dirty="0">
                <a:solidFill>
                  <a:srgbClr val="003300"/>
                </a:solidFill>
              </a:rPr>
              <a:t>Campus ID Cards! (Digger Card)</a:t>
            </a:r>
          </a:p>
        </p:txBody>
      </p:sp>
    </p:spTree>
    <p:extLst>
      <p:ext uri="{BB962C8B-B14F-4D97-AF65-F5344CB8AC3E}">
        <p14:creationId xmlns:p14="http://schemas.microsoft.com/office/powerpoint/2010/main" xmlns="" val="2485428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1"/>
          </p:nvPr>
        </p:nvSpPr>
        <p:spPr/>
        <p:txBody>
          <a:bodyPr/>
          <a:lstStyle/>
          <a:p>
            <a:pPr>
              <a:defRPr/>
            </a:pPr>
            <a:fld id="{D7231819-A185-43BE-954D-931FB9F818E5}" type="slidenum">
              <a:rPr lang="en-US" smtClean="0"/>
              <a:pPr>
                <a:defRPr/>
              </a:pPr>
              <a:t>18</a:t>
            </a:fld>
            <a:endParaRPr lang="en-US" smtClean="0"/>
          </a:p>
        </p:txBody>
      </p:sp>
      <p:sp>
        <p:nvSpPr>
          <p:cNvPr id="30723" name="Subtitle 2"/>
          <p:cNvSpPr>
            <a:spLocks noGrp="1"/>
          </p:cNvSpPr>
          <p:nvPr>
            <p:ph type="subTitle" idx="4294967295"/>
          </p:nvPr>
        </p:nvSpPr>
        <p:spPr>
          <a:xfrm>
            <a:off x="609600" y="1295400"/>
            <a:ext cx="8305800" cy="5334000"/>
          </a:xfrm>
        </p:spPr>
        <p:txBody>
          <a:bodyPr/>
          <a:lstStyle/>
          <a:p>
            <a:pPr marL="228600" indent="-228600" algn="ctr" eaLnBrk="1" hangingPunct="1">
              <a:buFont typeface="Arial" charset="0"/>
              <a:buNone/>
            </a:pPr>
            <a:r>
              <a:rPr lang="en-US" sz="3400" b="1" dirty="0" smtClean="0"/>
              <a:t>Suspicious Documents </a:t>
            </a:r>
          </a:p>
          <a:p>
            <a:pPr marL="228600" indent="-228600" eaLnBrk="1" hangingPunct="1">
              <a:buFont typeface="Arial" charset="0"/>
              <a:buNone/>
            </a:pPr>
            <a:endParaRPr lang="en-US" sz="1200" dirty="0" smtClean="0"/>
          </a:p>
          <a:p>
            <a:pPr marL="228600" indent="-228600" eaLnBrk="1" hangingPunct="1">
              <a:lnSpc>
                <a:spcPct val="90000"/>
              </a:lnSpc>
            </a:pPr>
            <a:r>
              <a:rPr lang="en-US" sz="2700" dirty="0" smtClean="0"/>
              <a:t>Documents that appear to be altered or forged.</a:t>
            </a:r>
          </a:p>
          <a:p>
            <a:pPr marL="228600" indent="-228600" eaLnBrk="1" hangingPunct="1">
              <a:lnSpc>
                <a:spcPct val="90000"/>
              </a:lnSpc>
            </a:pPr>
            <a:r>
              <a:rPr lang="en-US" sz="2700" dirty="0" smtClean="0"/>
              <a:t>A photo ID that does not reasonably resemble the person presenting it.</a:t>
            </a:r>
          </a:p>
          <a:p>
            <a:pPr marL="228600" indent="-228600" eaLnBrk="1" hangingPunct="1">
              <a:lnSpc>
                <a:spcPct val="90000"/>
              </a:lnSpc>
            </a:pPr>
            <a:r>
              <a:rPr lang="en-US" sz="2700" dirty="0" smtClean="0"/>
              <a:t>Information on an ID that does not agree with other information being provided, for example different names or birth dates, or signatures that are not reasonably alike.</a:t>
            </a:r>
          </a:p>
          <a:p>
            <a:pPr marL="228600" indent="-228600" eaLnBrk="1" hangingPunct="1">
              <a:lnSpc>
                <a:spcPct val="90000"/>
              </a:lnSpc>
            </a:pPr>
            <a:r>
              <a:rPr lang="en-US" sz="2700" dirty="0" smtClean="0"/>
              <a:t>Information that does not agree with data already on file.</a:t>
            </a:r>
          </a:p>
          <a:p>
            <a:pPr marL="1009650" lvl="1" indent="-266700" eaLnBrk="1" hangingPunct="1"/>
            <a:endParaRPr lang="en-US" dirty="0" smtClean="0"/>
          </a:p>
        </p:txBody>
      </p:sp>
      <p:grpSp>
        <p:nvGrpSpPr>
          <p:cNvPr id="30724" name="Group 8"/>
          <p:cNvGrpSpPr>
            <a:grpSpLocks/>
          </p:cNvGrpSpPr>
          <p:nvPr/>
        </p:nvGrpSpPr>
        <p:grpSpPr bwMode="auto">
          <a:xfrm>
            <a:off x="7198360" y="76201"/>
            <a:ext cx="1869440" cy="1752600"/>
            <a:chOff x="4224" y="1296"/>
            <a:chExt cx="1344" cy="1260"/>
          </a:xfrm>
        </p:grpSpPr>
        <p:pic>
          <p:nvPicPr>
            <p:cNvPr id="30726" name="Picture 6" descr="MC90004876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24" y="1632"/>
              <a:ext cx="673" cy="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7" name="AutoShape 7"/>
            <p:cNvSpPr>
              <a:spLocks noChangeArrowheads="1"/>
            </p:cNvSpPr>
            <p:nvPr/>
          </p:nvSpPr>
          <p:spPr bwMode="auto">
            <a:xfrm>
              <a:off x="4848" y="1296"/>
              <a:ext cx="720" cy="480"/>
            </a:xfrm>
            <a:prstGeom prst="cloudCallout">
              <a:avLst>
                <a:gd name="adj1" fmla="val -43750"/>
                <a:gd name="adj2" fmla="val 7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algn="ctr"/>
              <a:r>
                <a:rPr lang="en-US" sz="1400"/>
                <a:t>Hmm…</a:t>
              </a:r>
            </a:p>
          </p:txBody>
        </p:sp>
      </p:grpSp>
      <p:sp>
        <p:nvSpPr>
          <p:cNvPr id="9" name="Date Placeholder 3"/>
          <p:cNvSpPr>
            <a:spLocks noGrp="1"/>
          </p:cNvSpPr>
          <p:nvPr>
            <p:ph type="dt" sz="quarter" idx="10"/>
          </p:nvPr>
        </p:nvSpPr>
        <p:spPr/>
        <p:txBody>
          <a:bodyPr/>
          <a:lstStyle/>
          <a:p>
            <a:pPr>
              <a:defRPr/>
            </a:pPr>
            <a:r>
              <a:rPr lang="en-US"/>
              <a:t>Montana Tech - Identity Theft Prevention Program</a:t>
            </a:r>
          </a:p>
        </p:txBody>
      </p:sp>
    </p:spTree>
    <p:extLst>
      <p:ext uri="{BB962C8B-B14F-4D97-AF65-F5344CB8AC3E}">
        <p14:creationId xmlns:p14="http://schemas.microsoft.com/office/powerpoint/2010/main" xmlns="" val="828170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Date Placeholder 3"/>
          <p:cNvSpPr>
            <a:spLocks noGrp="1"/>
          </p:cNvSpPr>
          <p:nvPr>
            <p:ph type="dt" sz="quarter" idx="10"/>
          </p:nvPr>
        </p:nvSpPr>
        <p:spPr/>
        <p:txBody>
          <a:bodyPr/>
          <a:lstStyle/>
          <a:p>
            <a:pPr>
              <a:defRPr/>
            </a:pPr>
            <a:r>
              <a:rPr lang="en-US"/>
              <a:t>Montana Tech - Identity Theft Prevention Program</a:t>
            </a:r>
          </a:p>
          <a:p>
            <a:pPr>
              <a:defRPr/>
            </a:pPr>
            <a:endParaRPr lang="en-US"/>
          </a:p>
        </p:txBody>
      </p:sp>
      <p:sp>
        <p:nvSpPr>
          <p:cNvPr id="37890" name="Slide Number Placeholder 5"/>
          <p:cNvSpPr>
            <a:spLocks noGrp="1"/>
          </p:cNvSpPr>
          <p:nvPr>
            <p:ph type="sldNum" sz="quarter" idx="11"/>
          </p:nvPr>
        </p:nvSpPr>
        <p:spPr/>
        <p:txBody>
          <a:bodyPr/>
          <a:lstStyle/>
          <a:p>
            <a:pPr>
              <a:defRPr/>
            </a:pPr>
            <a:fld id="{806DCDEB-18D8-41C4-9E29-298A2E3EE845}" type="slidenum">
              <a:rPr lang="en-US" smtClean="0"/>
              <a:pPr>
                <a:defRPr/>
              </a:pPr>
              <a:t>19</a:t>
            </a:fld>
            <a:endParaRPr lang="en-US" smtClean="0"/>
          </a:p>
        </p:txBody>
      </p:sp>
      <p:sp>
        <p:nvSpPr>
          <p:cNvPr id="31748" name="Subtitle 2"/>
          <p:cNvSpPr>
            <a:spLocks noGrp="1"/>
          </p:cNvSpPr>
          <p:nvPr>
            <p:ph type="subTitle" idx="4294967295"/>
          </p:nvPr>
        </p:nvSpPr>
        <p:spPr>
          <a:xfrm>
            <a:off x="762000" y="1676400"/>
            <a:ext cx="8153400" cy="5562600"/>
          </a:xfrm>
        </p:spPr>
        <p:txBody>
          <a:bodyPr/>
          <a:lstStyle/>
          <a:p>
            <a:pPr marL="228600" indent="-228600" eaLnBrk="1" hangingPunct="1">
              <a:lnSpc>
                <a:spcPct val="80000"/>
              </a:lnSpc>
              <a:buFont typeface="Arial" charset="0"/>
              <a:buNone/>
            </a:pPr>
            <a:endParaRPr lang="en-US" sz="1200" dirty="0" smtClean="0"/>
          </a:p>
          <a:p>
            <a:pPr marL="228600" indent="-228600" eaLnBrk="1" hangingPunct="1">
              <a:lnSpc>
                <a:spcPct val="80000"/>
              </a:lnSpc>
            </a:pPr>
            <a:r>
              <a:rPr lang="en-US" sz="2100" dirty="0" smtClean="0"/>
              <a:t>PII provided:</a:t>
            </a:r>
          </a:p>
          <a:p>
            <a:pPr marL="571500" lvl="1" indent="-171450" eaLnBrk="1" hangingPunct="1">
              <a:lnSpc>
                <a:spcPct val="80000"/>
              </a:lnSpc>
              <a:buFont typeface="Calibri" pitchFamily="34" charset="0"/>
              <a:buChar char="-"/>
            </a:pPr>
            <a:r>
              <a:rPr lang="en-US" sz="2100" dirty="0" smtClean="0"/>
              <a:t>Is not consistent when compared with external sources</a:t>
            </a:r>
          </a:p>
          <a:p>
            <a:pPr marL="571500" lvl="1" indent="-171450" eaLnBrk="1" hangingPunct="1">
              <a:lnSpc>
                <a:spcPct val="80000"/>
              </a:lnSpc>
              <a:buFont typeface="Calibri" pitchFamily="34" charset="0"/>
              <a:buChar char="-"/>
            </a:pPr>
            <a:r>
              <a:rPr lang="en-US" sz="2100" dirty="0" smtClean="0"/>
              <a:t>Is not consistent with other PII provided by the customer</a:t>
            </a:r>
          </a:p>
          <a:p>
            <a:pPr marL="571500" lvl="1" indent="-171450" eaLnBrk="1" hangingPunct="1">
              <a:lnSpc>
                <a:spcPct val="80000"/>
              </a:lnSpc>
              <a:buFont typeface="Calibri" pitchFamily="34" charset="0"/>
              <a:buChar char="-"/>
            </a:pPr>
            <a:r>
              <a:rPr lang="en-US" sz="2100" dirty="0" smtClean="0"/>
              <a:t>Is associated with known fraudulent activity</a:t>
            </a:r>
          </a:p>
          <a:p>
            <a:pPr marL="571500" lvl="1" indent="-171450" eaLnBrk="1" hangingPunct="1">
              <a:lnSpc>
                <a:spcPct val="80000"/>
              </a:lnSpc>
              <a:buFont typeface="Calibri" pitchFamily="34" charset="0"/>
              <a:buChar char="-"/>
            </a:pPr>
            <a:r>
              <a:rPr lang="en-US" sz="2100" dirty="0" smtClean="0"/>
              <a:t>Is a type commonly associated with fraudulent activity</a:t>
            </a:r>
          </a:p>
          <a:p>
            <a:pPr marL="571500" lvl="1" indent="-171450" eaLnBrk="1" hangingPunct="1">
              <a:lnSpc>
                <a:spcPct val="80000"/>
              </a:lnSpc>
              <a:buFont typeface="Calibri" pitchFamily="34" charset="0"/>
              <a:buChar char="-"/>
            </a:pPr>
            <a:r>
              <a:rPr lang="en-US" sz="2100" dirty="0" smtClean="0"/>
              <a:t>Is not consistent with other PII on file with the University</a:t>
            </a:r>
          </a:p>
          <a:p>
            <a:pPr marL="228600" indent="-228600" eaLnBrk="1" hangingPunct="1">
              <a:lnSpc>
                <a:spcPct val="80000"/>
              </a:lnSpc>
            </a:pPr>
            <a:r>
              <a:rPr lang="en-US" sz="2100" dirty="0" smtClean="0"/>
              <a:t>The social security number provided is the same as that submitted by someone else</a:t>
            </a:r>
          </a:p>
          <a:p>
            <a:pPr marL="228600" indent="-228600" eaLnBrk="1" hangingPunct="1">
              <a:lnSpc>
                <a:spcPct val="80000"/>
              </a:lnSpc>
            </a:pPr>
            <a:r>
              <a:rPr lang="en-US" sz="2100" dirty="0" smtClean="0"/>
              <a:t>The address or telephone number provided is the same as an unusually large number of other people</a:t>
            </a:r>
          </a:p>
          <a:p>
            <a:pPr marL="228600" indent="-228600" eaLnBrk="1" hangingPunct="1">
              <a:lnSpc>
                <a:spcPct val="80000"/>
              </a:lnSpc>
            </a:pPr>
            <a:r>
              <a:rPr lang="en-US" sz="2100" dirty="0" smtClean="0"/>
              <a:t>The person attempting to open a new account fails to provide all required PII on request</a:t>
            </a:r>
          </a:p>
        </p:txBody>
      </p:sp>
      <p:sp>
        <p:nvSpPr>
          <p:cNvPr id="2" name="Rectangle 1"/>
          <p:cNvSpPr/>
          <p:nvPr/>
        </p:nvSpPr>
        <p:spPr>
          <a:xfrm>
            <a:off x="3581400" y="685800"/>
            <a:ext cx="5181600" cy="1077218"/>
          </a:xfrm>
          <a:prstGeom prst="rect">
            <a:avLst/>
          </a:prstGeom>
        </p:spPr>
        <p:txBody>
          <a:bodyPr wrap="square">
            <a:spAutoFit/>
          </a:bodyPr>
          <a:lstStyle/>
          <a:p>
            <a:pPr marL="228600" indent="-228600" algn="ctr"/>
            <a:r>
              <a:rPr lang="en-US" sz="3200" b="1" dirty="0"/>
              <a:t>Suspicious </a:t>
            </a:r>
            <a:r>
              <a:rPr lang="en-US" sz="3200" b="1" dirty="0" smtClean="0"/>
              <a:t>Personally</a:t>
            </a:r>
          </a:p>
          <a:p>
            <a:pPr marL="228600" indent="-228600" algn="ctr"/>
            <a:r>
              <a:rPr lang="en-US" sz="3200" b="1" dirty="0" smtClean="0"/>
              <a:t>Identifying </a:t>
            </a:r>
            <a:r>
              <a:rPr lang="en-US" sz="3200" b="1" dirty="0"/>
              <a:t>Information </a:t>
            </a:r>
          </a:p>
        </p:txBody>
      </p:sp>
    </p:spTree>
    <p:extLst>
      <p:ext uri="{BB962C8B-B14F-4D97-AF65-F5344CB8AC3E}">
        <p14:creationId xmlns:p14="http://schemas.microsoft.com/office/powerpoint/2010/main" xmlns="" val="207104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1"/>
          </p:nvPr>
        </p:nvSpPr>
        <p:spPr/>
        <p:txBody>
          <a:bodyPr/>
          <a:lstStyle/>
          <a:p>
            <a:pPr>
              <a:defRPr/>
            </a:pPr>
            <a:fld id="{DEE840EA-1870-4E9B-A47B-2FDF1B466014}" type="slidenum">
              <a:rPr lang="en-US" smtClean="0"/>
              <a:pPr>
                <a:defRPr/>
              </a:pPr>
              <a:t>2</a:t>
            </a:fld>
            <a:endParaRPr lang="en-US" smtClean="0"/>
          </a:p>
        </p:txBody>
      </p:sp>
      <p:sp>
        <p:nvSpPr>
          <p:cNvPr id="13315" name="Subtitle 2"/>
          <p:cNvSpPr>
            <a:spLocks noGrp="1"/>
          </p:cNvSpPr>
          <p:nvPr>
            <p:ph type="subTitle" idx="4294967295"/>
          </p:nvPr>
        </p:nvSpPr>
        <p:spPr>
          <a:xfrm>
            <a:off x="457200" y="1981200"/>
            <a:ext cx="8458200" cy="4800600"/>
          </a:xfrm>
        </p:spPr>
        <p:txBody>
          <a:bodyPr/>
          <a:lstStyle/>
          <a:p>
            <a:pPr marL="0" indent="0" eaLnBrk="1" hangingPunct="1">
              <a:buFont typeface="Arial" charset="0"/>
              <a:buNone/>
            </a:pPr>
            <a:r>
              <a:rPr lang="en-US" sz="3400" b="1" dirty="0" smtClean="0"/>
              <a:t>Training Objective:</a:t>
            </a:r>
            <a:r>
              <a:rPr lang="en-US" sz="3000" b="1" dirty="0" smtClean="0"/>
              <a:t>  </a:t>
            </a:r>
          </a:p>
          <a:p>
            <a:pPr marL="0" indent="0" eaLnBrk="1" hangingPunct="1">
              <a:buFont typeface="Arial" charset="0"/>
              <a:buNone/>
            </a:pPr>
            <a:r>
              <a:rPr lang="en-US" dirty="0" smtClean="0"/>
              <a:t>Ensure staff understand their responsibility to protect sensitive information, and know the steps to </a:t>
            </a:r>
            <a:r>
              <a:rPr lang="en-US" u="sng" dirty="0" smtClean="0"/>
              <a:t>prevent</a:t>
            </a:r>
            <a:r>
              <a:rPr lang="en-US" dirty="0" smtClean="0"/>
              <a:t>, </a:t>
            </a:r>
            <a:r>
              <a:rPr lang="en-US" u="sng" dirty="0" smtClean="0"/>
              <a:t>detect</a:t>
            </a:r>
            <a:r>
              <a:rPr lang="en-US" dirty="0" smtClean="0"/>
              <a:t> and </a:t>
            </a:r>
            <a:r>
              <a:rPr lang="en-US" u="sng" dirty="0" smtClean="0"/>
              <a:t>respond to</a:t>
            </a:r>
            <a:r>
              <a:rPr lang="en-US" dirty="0" smtClean="0"/>
              <a:t> identity theft.</a:t>
            </a:r>
          </a:p>
          <a:p>
            <a:pPr marL="0" indent="0" eaLnBrk="1" hangingPunct="1">
              <a:buFont typeface="Arial" charset="0"/>
              <a:buNone/>
            </a:pPr>
            <a:r>
              <a:rPr lang="en-US" dirty="0" smtClean="0"/>
              <a:t/>
            </a:r>
            <a:br>
              <a:rPr lang="en-US" dirty="0" smtClean="0"/>
            </a:br>
            <a:r>
              <a:rPr lang="en-US" dirty="0" smtClean="0"/>
              <a:t>This training is required as part of the Montana Tech Identity Theft Prevention Program.</a:t>
            </a:r>
          </a:p>
          <a:p>
            <a:pPr marL="0" indent="0" eaLnBrk="1" hangingPunct="1">
              <a:buFont typeface="Arial" charset="0"/>
              <a:buNone/>
            </a:pPr>
            <a:endParaRPr lang="en-US" sz="2800" dirty="0" smtClean="0"/>
          </a:p>
        </p:txBody>
      </p:sp>
    </p:spTree>
    <p:extLst>
      <p:ext uri="{BB962C8B-B14F-4D97-AF65-F5344CB8AC3E}">
        <p14:creationId xmlns:p14="http://schemas.microsoft.com/office/powerpoint/2010/main" xmlns="" val="1607706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Date Placeholder 3"/>
          <p:cNvSpPr>
            <a:spLocks noGrp="1"/>
          </p:cNvSpPr>
          <p:nvPr>
            <p:ph type="dt" sz="quarter" idx="10"/>
          </p:nvPr>
        </p:nvSpPr>
        <p:spPr/>
        <p:txBody>
          <a:bodyPr/>
          <a:lstStyle/>
          <a:p>
            <a:pPr>
              <a:defRPr/>
            </a:pPr>
            <a:r>
              <a:rPr lang="en-US"/>
              <a:t>Montana Tech - Identity Theft Prevention Program</a:t>
            </a:r>
          </a:p>
          <a:p>
            <a:pPr>
              <a:defRPr/>
            </a:pPr>
            <a:endParaRPr lang="en-US"/>
          </a:p>
        </p:txBody>
      </p:sp>
      <p:sp>
        <p:nvSpPr>
          <p:cNvPr id="38914" name="Slide Number Placeholder 5"/>
          <p:cNvSpPr>
            <a:spLocks noGrp="1"/>
          </p:cNvSpPr>
          <p:nvPr>
            <p:ph type="sldNum" sz="quarter" idx="11"/>
          </p:nvPr>
        </p:nvSpPr>
        <p:spPr/>
        <p:txBody>
          <a:bodyPr/>
          <a:lstStyle/>
          <a:p>
            <a:pPr>
              <a:defRPr/>
            </a:pPr>
            <a:fld id="{B394CD64-7D2A-46D3-B5C3-AC1A5713C15F}" type="slidenum">
              <a:rPr lang="en-US" smtClean="0"/>
              <a:pPr>
                <a:defRPr/>
              </a:pPr>
              <a:t>20</a:t>
            </a:fld>
            <a:endParaRPr lang="en-US" smtClean="0"/>
          </a:p>
        </p:txBody>
      </p:sp>
      <p:sp>
        <p:nvSpPr>
          <p:cNvPr id="23556" name="Subtitle 2"/>
          <p:cNvSpPr>
            <a:spLocks noGrp="1"/>
          </p:cNvSpPr>
          <p:nvPr>
            <p:ph type="subTitle" idx="4294967295"/>
          </p:nvPr>
        </p:nvSpPr>
        <p:spPr>
          <a:xfrm>
            <a:off x="533400" y="1905000"/>
            <a:ext cx="8610600" cy="5486400"/>
          </a:xfrm>
        </p:spPr>
        <p:txBody>
          <a:bodyPr>
            <a:normAutofit/>
          </a:bodyPr>
          <a:lstStyle/>
          <a:p>
            <a:pPr marL="228600" indent="-228600" eaLnBrk="1" hangingPunct="1">
              <a:lnSpc>
                <a:spcPct val="90000"/>
              </a:lnSpc>
              <a:defRPr/>
            </a:pPr>
            <a:r>
              <a:rPr lang="en-US" sz="2100" dirty="0" smtClean="0"/>
              <a:t>Shortly following the notice of a change of address, the University receives a request for a new card or additional authorized users of an account</a:t>
            </a:r>
          </a:p>
          <a:p>
            <a:pPr marL="228600" indent="-228600" eaLnBrk="1" hangingPunct="1">
              <a:lnSpc>
                <a:spcPct val="90000"/>
              </a:lnSpc>
              <a:defRPr/>
            </a:pPr>
            <a:r>
              <a:rPr lang="en-US" sz="2100" dirty="0" smtClean="0"/>
              <a:t>The covered account is used in a manner that is not consistent with established patterns of activity</a:t>
            </a:r>
          </a:p>
          <a:p>
            <a:pPr marL="228600" indent="-228600" eaLnBrk="1" hangingPunct="1">
              <a:lnSpc>
                <a:spcPct val="90000"/>
              </a:lnSpc>
              <a:defRPr/>
            </a:pPr>
            <a:r>
              <a:rPr lang="en-US" sz="2100" dirty="0" smtClean="0"/>
              <a:t>Mail is repeatedly returned as undeliverable though transactions continue to be conducted on the account </a:t>
            </a:r>
          </a:p>
          <a:p>
            <a:pPr marL="228600" indent="-228600" eaLnBrk="1" hangingPunct="1">
              <a:lnSpc>
                <a:spcPct val="90000"/>
              </a:lnSpc>
              <a:defRPr/>
            </a:pPr>
            <a:r>
              <a:rPr lang="en-US" sz="2100" dirty="0" smtClean="0"/>
              <a:t>An account that has been inactive for a relatively long period of time is used</a:t>
            </a:r>
          </a:p>
          <a:p>
            <a:pPr marL="228600" indent="-228600" eaLnBrk="1" hangingPunct="1">
              <a:lnSpc>
                <a:spcPct val="90000"/>
              </a:lnSpc>
              <a:defRPr/>
            </a:pPr>
            <a:r>
              <a:rPr lang="en-US" sz="2100" dirty="0" smtClean="0"/>
              <a:t>The University is notified that the account holder is no longer receiving paper account statements</a:t>
            </a:r>
          </a:p>
          <a:p>
            <a:pPr marL="228600" indent="-228600" eaLnBrk="1" hangingPunct="1">
              <a:lnSpc>
                <a:spcPct val="90000"/>
              </a:lnSpc>
              <a:defRPr/>
            </a:pPr>
            <a:r>
              <a:rPr lang="en-US" sz="2100" dirty="0" smtClean="0"/>
              <a:t>The University is notified of unauthorized changes or transactions in connection with a covered account.</a:t>
            </a:r>
          </a:p>
        </p:txBody>
      </p:sp>
      <p:sp>
        <p:nvSpPr>
          <p:cNvPr id="2" name="Rectangle 1"/>
          <p:cNvSpPr/>
          <p:nvPr/>
        </p:nvSpPr>
        <p:spPr>
          <a:xfrm>
            <a:off x="3657600" y="685800"/>
            <a:ext cx="4572000" cy="1015663"/>
          </a:xfrm>
          <a:prstGeom prst="rect">
            <a:avLst/>
          </a:prstGeom>
        </p:spPr>
        <p:txBody>
          <a:bodyPr>
            <a:spAutoFit/>
          </a:bodyPr>
          <a:lstStyle/>
          <a:p>
            <a:pPr marL="63500">
              <a:defRPr/>
            </a:pPr>
            <a:r>
              <a:rPr lang="en-US" sz="3000" b="1" dirty="0"/>
              <a:t>Examples of Unusual Use or Suspicious Activity</a:t>
            </a:r>
            <a:endParaRPr lang="en-US" sz="3000" dirty="0"/>
          </a:p>
        </p:txBody>
      </p:sp>
    </p:spTree>
    <p:extLst>
      <p:ext uri="{BB962C8B-B14F-4D97-AF65-F5344CB8AC3E}">
        <p14:creationId xmlns:p14="http://schemas.microsoft.com/office/powerpoint/2010/main" xmlns="" val="2836480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3"/>
          <p:cNvSpPr>
            <a:spLocks noGrp="1"/>
          </p:cNvSpPr>
          <p:nvPr>
            <p:ph type="dt" sz="quarter" idx="10"/>
          </p:nvPr>
        </p:nvSpPr>
        <p:spPr/>
        <p:txBody>
          <a:bodyPr/>
          <a:lstStyle/>
          <a:p>
            <a:pPr>
              <a:defRPr/>
            </a:pPr>
            <a:r>
              <a:rPr lang="en-US"/>
              <a:t>Montana Tech - Identity Theft Prevention Program</a:t>
            </a:r>
          </a:p>
          <a:p>
            <a:pPr>
              <a:defRPr/>
            </a:pPr>
            <a:endParaRPr lang="en-US"/>
          </a:p>
          <a:p>
            <a:pPr>
              <a:defRPr/>
            </a:pPr>
            <a:endParaRPr lang="en-US"/>
          </a:p>
        </p:txBody>
      </p:sp>
      <p:sp>
        <p:nvSpPr>
          <p:cNvPr id="39938" name="Slide Number Placeholder 5"/>
          <p:cNvSpPr>
            <a:spLocks noGrp="1"/>
          </p:cNvSpPr>
          <p:nvPr>
            <p:ph type="sldNum" sz="quarter" idx="11"/>
          </p:nvPr>
        </p:nvSpPr>
        <p:spPr/>
        <p:txBody>
          <a:bodyPr/>
          <a:lstStyle/>
          <a:p>
            <a:pPr>
              <a:defRPr/>
            </a:pPr>
            <a:fld id="{F0523F26-2E83-40E0-83CA-DE4ABFD60473}" type="slidenum">
              <a:rPr lang="en-US" smtClean="0"/>
              <a:pPr>
                <a:defRPr/>
              </a:pPr>
              <a:t>21</a:t>
            </a:fld>
            <a:endParaRPr lang="en-US" smtClean="0"/>
          </a:p>
        </p:txBody>
      </p:sp>
      <p:sp>
        <p:nvSpPr>
          <p:cNvPr id="33796" name="Subtitle 2"/>
          <p:cNvSpPr>
            <a:spLocks noGrp="1"/>
          </p:cNvSpPr>
          <p:nvPr>
            <p:ph type="subTitle" idx="4294967295"/>
          </p:nvPr>
        </p:nvSpPr>
        <p:spPr>
          <a:xfrm>
            <a:off x="457200" y="1981200"/>
            <a:ext cx="8763000" cy="4800600"/>
          </a:xfrm>
        </p:spPr>
        <p:txBody>
          <a:bodyPr>
            <a:normAutofit/>
          </a:bodyPr>
          <a:lstStyle/>
          <a:p>
            <a:pPr marL="0" indent="0" eaLnBrk="1" hangingPunct="1">
              <a:lnSpc>
                <a:spcPct val="90000"/>
              </a:lnSpc>
              <a:buFont typeface="Wingdings" pitchFamily="1" charset="2"/>
              <a:buNone/>
            </a:pPr>
            <a:r>
              <a:rPr lang="en-US" sz="2100" dirty="0" smtClean="0"/>
              <a:t>Follow your department’s procedures for verifying the identity of your customer. Offices and departments should also incorporate identity theft experience of the University, office or school into their procedures, such as:</a:t>
            </a:r>
          </a:p>
          <a:p>
            <a:pPr marL="0" indent="0">
              <a:lnSpc>
                <a:spcPct val="90000"/>
              </a:lnSpc>
            </a:pPr>
            <a:r>
              <a:rPr lang="en-US" sz="2100" dirty="0" smtClean="0"/>
              <a:t>Actual past incidents of identity theft</a:t>
            </a:r>
          </a:p>
          <a:p>
            <a:pPr marL="0" indent="0">
              <a:lnSpc>
                <a:spcPct val="90000"/>
              </a:lnSpc>
            </a:pPr>
            <a:r>
              <a:rPr lang="en-US" sz="2100" dirty="0" smtClean="0"/>
              <a:t>Additional methods the University has identified that reflect changes in identity theft risks</a:t>
            </a:r>
          </a:p>
          <a:p>
            <a:pPr marL="0" indent="0">
              <a:lnSpc>
                <a:spcPct val="90000"/>
              </a:lnSpc>
            </a:pPr>
            <a:r>
              <a:rPr lang="en-US" sz="2100" dirty="0" smtClean="0"/>
              <a:t>Updates to the Identity Theft Prevention Program</a:t>
            </a:r>
          </a:p>
          <a:p>
            <a:pPr marL="0" indent="0" eaLnBrk="1" hangingPunct="1">
              <a:buFont typeface="Wingdings" pitchFamily="1" charset="2"/>
              <a:buNone/>
            </a:pPr>
            <a:endParaRPr lang="en-US" sz="2100" dirty="0"/>
          </a:p>
          <a:p>
            <a:pPr marL="0" indent="0" eaLnBrk="1" hangingPunct="1">
              <a:buFont typeface="Wingdings" pitchFamily="1" charset="2"/>
              <a:buNone/>
            </a:pPr>
            <a:r>
              <a:rPr lang="en-US" sz="2100" dirty="0" smtClean="0"/>
              <a:t>Ask your Identity Theft Prevention Program Administrator for help in making sure your procedures are sufficient.</a:t>
            </a:r>
          </a:p>
        </p:txBody>
      </p:sp>
      <p:sp>
        <p:nvSpPr>
          <p:cNvPr id="2" name="Rectangle 1"/>
          <p:cNvSpPr/>
          <p:nvPr/>
        </p:nvSpPr>
        <p:spPr>
          <a:xfrm>
            <a:off x="3810000" y="381000"/>
            <a:ext cx="5105400" cy="1077218"/>
          </a:xfrm>
          <a:prstGeom prst="rect">
            <a:avLst/>
          </a:prstGeom>
        </p:spPr>
        <p:txBody>
          <a:bodyPr wrap="square">
            <a:spAutoFit/>
          </a:bodyPr>
          <a:lstStyle/>
          <a:p>
            <a:pPr marL="228600" indent="-228600" algn="ctr"/>
            <a:r>
              <a:rPr lang="en-US" sz="3200" b="1" dirty="0"/>
              <a:t>University Experience </a:t>
            </a:r>
            <a:endParaRPr lang="en-US" sz="3200" b="1" dirty="0" smtClean="0"/>
          </a:p>
          <a:p>
            <a:pPr marL="228600" indent="-228600" algn="ctr"/>
            <a:r>
              <a:rPr lang="en-US" sz="3200" b="1" dirty="0" smtClean="0"/>
              <a:t>and </a:t>
            </a:r>
            <a:r>
              <a:rPr lang="en-US" sz="3200" b="1" dirty="0"/>
              <a:t>Guidance</a:t>
            </a:r>
            <a:endParaRPr lang="en-US" sz="3200" b="1" i="1" dirty="0"/>
          </a:p>
        </p:txBody>
      </p:sp>
    </p:spTree>
    <p:extLst>
      <p:ext uri="{BB962C8B-B14F-4D97-AF65-F5344CB8AC3E}">
        <p14:creationId xmlns:p14="http://schemas.microsoft.com/office/powerpoint/2010/main" xmlns="" val="2801749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txBox="1">
            <a:spLocks noGrp="1"/>
          </p:cNvSpPr>
          <p:nvPr/>
        </p:nvSpPr>
        <p:spPr bwMode="auto">
          <a:xfrm>
            <a:off x="152400" y="6400800"/>
            <a:ext cx="708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sz="1000">
                <a:solidFill>
                  <a:srgbClr val="FFFFFF"/>
                </a:solidFill>
              </a:rPr>
              <a:t>Montana Tech - Identity Theft Prevention Program</a:t>
            </a:r>
          </a:p>
          <a:p>
            <a:endParaRPr lang="en-US" sz="800">
              <a:solidFill>
                <a:srgbClr val="FFFFFF"/>
              </a:solidFill>
            </a:endParaRPr>
          </a:p>
        </p:txBody>
      </p:sp>
      <p:sp>
        <p:nvSpPr>
          <p:cNvPr id="34819" name="Slide Number Placeholder 5"/>
          <p:cNvSpPr txBox="1">
            <a:spLocks noGrp="1"/>
          </p:cNvSpPr>
          <p:nvPr/>
        </p:nvSpPr>
        <p:spPr bwMode="auto">
          <a:xfrm>
            <a:off x="7010400" y="6629400"/>
            <a:ext cx="2133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a:fld id="{295B26D0-117E-4DDA-8600-0A01939C8B1B}" type="slidenum">
              <a:rPr lang="en-US" sz="800">
                <a:solidFill>
                  <a:srgbClr val="898989"/>
                </a:solidFill>
              </a:rPr>
              <a:pPr algn="r"/>
              <a:t>22</a:t>
            </a:fld>
            <a:endParaRPr lang="en-US" sz="800">
              <a:solidFill>
                <a:srgbClr val="898989"/>
              </a:solidFill>
            </a:endParaRPr>
          </a:p>
        </p:txBody>
      </p:sp>
      <p:sp>
        <p:nvSpPr>
          <p:cNvPr id="34820" name="Subtitle 2"/>
          <p:cNvSpPr>
            <a:spLocks noGrp="1"/>
          </p:cNvSpPr>
          <p:nvPr>
            <p:ph type="subTitle" idx="4294967295"/>
          </p:nvPr>
        </p:nvSpPr>
        <p:spPr>
          <a:xfrm>
            <a:off x="451388" y="1524000"/>
            <a:ext cx="8534400" cy="5486400"/>
          </a:xfrm>
        </p:spPr>
        <p:txBody>
          <a:bodyPr/>
          <a:lstStyle/>
          <a:p>
            <a:pPr marL="228600" indent="-228600" eaLnBrk="1" hangingPunct="1">
              <a:lnSpc>
                <a:spcPct val="80000"/>
              </a:lnSpc>
            </a:pPr>
            <a:endParaRPr lang="en-US" sz="1200" dirty="0" smtClean="0"/>
          </a:p>
          <a:p>
            <a:pPr marL="228600" indent="-228600" eaLnBrk="1" hangingPunct="1">
              <a:lnSpc>
                <a:spcPct val="90000"/>
              </a:lnSpc>
              <a:buFont typeface="Wingdings" pitchFamily="1" charset="2"/>
              <a:buNone/>
            </a:pPr>
            <a:r>
              <a:rPr lang="en-US" sz="2800" dirty="0" smtClean="0"/>
              <a:t>	</a:t>
            </a:r>
            <a:r>
              <a:rPr lang="en-US" sz="2600" dirty="0" smtClean="0"/>
              <a:t>Student Enrollment Offices (new accounts)</a:t>
            </a:r>
          </a:p>
          <a:p>
            <a:pPr marL="228600" indent="-228600" eaLnBrk="1" hangingPunct="1">
              <a:lnSpc>
                <a:spcPct val="90000"/>
              </a:lnSpc>
              <a:buFont typeface="Wingdings" pitchFamily="1" charset="2"/>
              <a:buNone/>
            </a:pPr>
            <a:r>
              <a:rPr lang="en-US" sz="1200" dirty="0" smtClean="0"/>
              <a:t>	</a:t>
            </a:r>
          </a:p>
          <a:p>
            <a:pPr marL="1276350" lvl="1" indent="-533400" eaLnBrk="1" hangingPunct="1">
              <a:lnSpc>
                <a:spcPct val="90000"/>
              </a:lnSpc>
            </a:pPr>
            <a:r>
              <a:rPr lang="en-US" sz="2400" dirty="0" smtClean="0"/>
              <a:t>Require certain identifying information such as name, date of birth, academic records, home address or other identification.</a:t>
            </a:r>
          </a:p>
          <a:p>
            <a:pPr marL="1276350" lvl="1" indent="-533400" eaLnBrk="1" hangingPunct="1">
              <a:lnSpc>
                <a:spcPct val="90000"/>
              </a:lnSpc>
            </a:pPr>
            <a:r>
              <a:rPr lang="en-US" sz="2400" dirty="0" smtClean="0"/>
              <a:t>Verify the student’s identity when you issue the student ID card (with drivers license or other government-issued photo identification)</a:t>
            </a:r>
          </a:p>
          <a:p>
            <a:pPr marL="1276350" lvl="1" indent="-533400" eaLnBrk="1" hangingPunct="1">
              <a:lnSpc>
                <a:spcPct val="90000"/>
              </a:lnSpc>
            </a:pPr>
            <a:endParaRPr lang="en-US" sz="1200" dirty="0" smtClean="0"/>
          </a:p>
          <a:p>
            <a:pPr marL="228600" indent="-228600" eaLnBrk="1" hangingPunct="1">
              <a:lnSpc>
                <a:spcPct val="90000"/>
              </a:lnSpc>
              <a:buFont typeface="Wingdings" pitchFamily="1" charset="2"/>
              <a:buNone/>
            </a:pPr>
            <a:r>
              <a:rPr lang="en-US" sz="2600" dirty="0" smtClean="0"/>
              <a:t>	Ask your supervisor for information on the specific documents that are </a:t>
            </a:r>
            <a:r>
              <a:rPr lang="en-US" sz="2600" i="1" dirty="0" smtClean="0"/>
              <a:t>(and are not!)</a:t>
            </a:r>
            <a:r>
              <a:rPr lang="en-US" sz="2600" dirty="0" smtClean="0"/>
              <a:t> acceptable to verify identity.</a:t>
            </a:r>
          </a:p>
        </p:txBody>
      </p:sp>
      <p:sp>
        <p:nvSpPr>
          <p:cNvPr id="2" name="Rectangle 1"/>
          <p:cNvSpPr/>
          <p:nvPr/>
        </p:nvSpPr>
        <p:spPr>
          <a:xfrm>
            <a:off x="4038600" y="381000"/>
            <a:ext cx="4724400" cy="1200329"/>
          </a:xfrm>
          <a:prstGeom prst="rect">
            <a:avLst/>
          </a:prstGeom>
        </p:spPr>
        <p:txBody>
          <a:bodyPr wrap="square">
            <a:spAutoFit/>
          </a:bodyPr>
          <a:lstStyle/>
          <a:p>
            <a:pPr marL="228600" indent="-228600" algn="ctr"/>
            <a:r>
              <a:rPr lang="en-US" sz="3600" b="1" dirty="0"/>
              <a:t>When should I look </a:t>
            </a:r>
            <a:endParaRPr lang="en-US" sz="3600" b="1" dirty="0" smtClean="0"/>
          </a:p>
          <a:p>
            <a:pPr marL="228600" indent="-228600" algn="ctr"/>
            <a:r>
              <a:rPr lang="en-US" sz="3600" b="1" dirty="0" smtClean="0"/>
              <a:t>for </a:t>
            </a:r>
            <a:r>
              <a:rPr lang="en-US" sz="3600" b="1" i="1" dirty="0">
                <a:solidFill>
                  <a:srgbClr val="58001D"/>
                </a:solidFill>
              </a:rPr>
              <a:t>Red Flags</a:t>
            </a:r>
            <a:r>
              <a:rPr lang="en-US" sz="3600" b="1" dirty="0"/>
              <a:t>?</a:t>
            </a:r>
            <a:endParaRPr lang="en-US" sz="3600" b="1" i="1" dirty="0"/>
          </a:p>
        </p:txBody>
      </p:sp>
    </p:spTree>
    <p:extLst>
      <p:ext uri="{BB962C8B-B14F-4D97-AF65-F5344CB8AC3E}">
        <p14:creationId xmlns:p14="http://schemas.microsoft.com/office/powerpoint/2010/main" xmlns="" val="1290626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txBox="1">
            <a:spLocks noGrp="1"/>
          </p:cNvSpPr>
          <p:nvPr/>
        </p:nvSpPr>
        <p:spPr bwMode="auto">
          <a:xfrm>
            <a:off x="228600" y="6369050"/>
            <a:ext cx="708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sz="1000">
                <a:solidFill>
                  <a:srgbClr val="FFFFFF"/>
                </a:solidFill>
              </a:rPr>
              <a:t>Montana Tech - Identity Theft Prevention Program</a:t>
            </a:r>
          </a:p>
          <a:p>
            <a:endParaRPr lang="en-US" sz="1000">
              <a:solidFill>
                <a:srgbClr val="FFFFFF"/>
              </a:solidFill>
            </a:endParaRPr>
          </a:p>
        </p:txBody>
      </p:sp>
      <p:sp>
        <p:nvSpPr>
          <p:cNvPr id="35843" name="Slide Number Placeholder 5"/>
          <p:cNvSpPr txBox="1">
            <a:spLocks noGrp="1"/>
          </p:cNvSpPr>
          <p:nvPr/>
        </p:nvSpPr>
        <p:spPr bwMode="auto">
          <a:xfrm>
            <a:off x="7010400" y="6629400"/>
            <a:ext cx="2133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a:fld id="{EB5B5799-A72B-4E83-A4F4-5D6F553565E8}" type="slidenum">
              <a:rPr lang="en-US" sz="800">
                <a:solidFill>
                  <a:srgbClr val="898989"/>
                </a:solidFill>
              </a:rPr>
              <a:pPr algn="r"/>
              <a:t>23</a:t>
            </a:fld>
            <a:endParaRPr lang="en-US" sz="800">
              <a:solidFill>
                <a:srgbClr val="898989"/>
              </a:solidFill>
            </a:endParaRPr>
          </a:p>
        </p:txBody>
      </p:sp>
      <p:sp>
        <p:nvSpPr>
          <p:cNvPr id="35844" name="Subtitle 2"/>
          <p:cNvSpPr>
            <a:spLocks noGrp="1"/>
          </p:cNvSpPr>
          <p:nvPr>
            <p:ph type="subTitle" idx="4294967295"/>
          </p:nvPr>
        </p:nvSpPr>
        <p:spPr>
          <a:xfrm>
            <a:off x="204788" y="1752600"/>
            <a:ext cx="8534400" cy="5334000"/>
          </a:xfrm>
        </p:spPr>
        <p:txBody>
          <a:bodyPr/>
          <a:lstStyle/>
          <a:p>
            <a:pPr marL="228600" indent="-228600" eaLnBrk="1" hangingPunct="1">
              <a:lnSpc>
                <a:spcPct val="90000"/>
              </a:lnSpc>
            </a:pPr>
            <a:endParaRPr lang="en-US" sz="1200" dirty="0" smtClean="0"/>
          </a:p>
          <a:p>
            <a:pPr marL="228600" indent="-228600" eaLnBrk="1" hangingPunct="1">
              <a:lnSpc>
                <a:spcPct val="80000"/>
              </a:lnSpc>
              <a:buFont typeface="Wingdings" pitchFamily="1" charset="2"/>
              <a:buNone/>
            </a:pPr>
            <a:r>
              <a:rPr lang="en-US" sz="2400" dirty="0" smtClean="0"/>
              <a:t>	</a:t>
            </a:r>
            <a:r>
              <a:rPr lang="en-US" sz="2600" dirty="0" smtClean="0"/>
              <a:t>For Existing Accounts</a:t>
            </a:r>
          </a:p>
          <a:p>
            <a:pPr marL="228600" indent="-228600" eaLnBrk="1" hangingPunct="1">
              <a:lnSpc>
                <a:spcPct val="80000"/>
              </a:lnSpc>
              <a:buFont typeface="Wingdings" pitchFamily="1" charset="2"/>
              <a:buNone/>
            </a:pPr>
            <a:r>
              <a:rPr lang="en-US" sz="2600" dirty="0" smtClean="0"/>
              <a:t>	</a:t>
            </a:r>
            <a:endParaRPr lang="en-US" sz="1200" dirty="0" smtClean="0"/>
          </a:p>
          <a:p>
            <a:pPr marL="1276350" lvl="1" indent="-533400" eaLnBrk="1" hangingPunct="1">
              <a:lnSpc>
                <a:spcPct val="80000"/>
              </a:lnSpc>
            </a:pPr>
            <a:r>
              <a:rPr lang="en-US" sz="2400" dirty="0" smtClean="0"/>
              <a:t>Verify the identification of students if they request any information about their records or account , regardless of whether the request is in person, by phone, by fax or by email.</a:t>
            </a:r>
          </a:p>
          <a:p>
            <a:pPr marL="1276350" lvl="1" indent="-533400" eaLnBrk="1" hangingPunct="1">
              <a:lnSpc>
                <a:spcPct val="80000"/>
              </a:lnSpc>
            </a:pPr>
            <a:r>
              <a:rPr lang="en-US" sz="2400" dirty="0" smtClean="0"/>
              <a:t>Verify the validity of any request to change billing address, and provide the student a reasonable means of promptly reporting incorrect billing address changes.</a:t>
            </a:r>
          </a:p>
          <a:p>
            <a:pPr marL="1276350" lvl="1" indent="-533400" eaLnBrk="1" hangingPunct="1">
              <a:lnSpc>
                <a:spcPct val="80000"/>
              </a:lnSpc>
            </a:pPr>
            <a:r>
              <a:rPr lang="en-US" sz="2400" dirty="0" smtClean="0"/>
              <a:t>Verify any request to change banking information given for billing and payment purposes.</a:t>
            </a:r>
            <a:endParaRPr lang="en-US" sz="2400" u="sng" dirty="0" smtClean="0"/>
          </a:p>
          <a:p>
            <a:pPr marL="1276350" lvl="1" indent="-533400" eaLnBrk="1" hangingPunct="1">
              <a:lnSpc>
                <a:spcPct val="80000"/>
              </a:lnSpc>
              <a:buFont typeface="Wingdings" pitchFamily="1" charset="2"/>
              <a:buNone/>
            </a:pPr>
            <a:endParaRPr lang="en-US" sz="2400" dirty="0" smtClean="0"/>
          </a:p>
        </p:txBody>
      </p:sp>
      <p:sp>
        <p:nvSpPr>
          <p:cNvPr id="5" name="Rectangle 4"/>
          <p:cNvSpPr/>
          <p:nvPr/>
        </p:nvSpPr>
        <p:spPr>
          <a:xfrm>
            <a:off x="4038600" y="381000"/>
            <a:ext cx="4724400" cy="1200329"/>
          </a:xfrm>
          <a:prstGeom prst="rect">
            <a:avLst/>
          </a:prstGeom>
        </p:spPr>
        <p:txBody>
          <a:bodyPr wrap="square">
            <a:spAutoFit/>
          </a:bodyPr>
          <a:lstStyle/>
          <a:p>
            <a:pPr marL="228600" indent="-228600" algn="ctr"/>
            <a:r>
              <a:rPr lang="en-US" sz="3600" b="1" dirty="0"/>
              <a:t>When should I look </a:t>
            </a:r>
            <a:endParaRPr lang="en-US" sz="3600" b="1" dirty="0" smtClean="0"/>
          </a:p>
          <a:p>
            <a:pPr marL="228600" indent="-228600" algn="ctr"/>
            <a:r>
              <a:rPr lang="en-US" sz="3600" b="1" dirty="0" smtClean="0"/>
              <a:t>for </a:t>
            </a:r>
            <a:r>
              <a:rPr lang="en-US" sz="3600" b="1" i="1" dirty="0">
                <a:solidFill>
                  <a:srgbClr val="58001D"/>
                </a:solidFill>
              </a:rPr>
              <a:t>Red Flags</a:t>
            </a:r>
            <a:r>
              <a:rPr lang="en-US" sz="3600" b="1" dirty="0"/>
              <a:t>?</a:t>
            </a:r>
            <a:endParaRPr lang="en-US" sz="3600" b="1" i="1" dirty="0"/>
          </a:p>
        </p:txBody>
      </p:sp>
    </p:spTree>
    <p:extLst>
      <p:ext uri="{BB962C8B-B14F-4D97-AF65-F5344CB8AC3E}">
        <p14:creationId xmlns:p14="http://schemas.microsoft.com/office/powerpoint/2010/main" xmlns="" val="4013269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ate Placeholder 3"/>
          <p:cNvSpPr>
            <a:spLocks noGrp="1"/>
          </p:cNvSpPr>
          <p:nvPr>
            <p:ph type="dt" sz="quarter" idx="10"/>
          </p:nvPr>
        </p:nvSpPr>
        <p:spPr>
          <a:xfrm>
            <a:off x="457200" y="6172200"/>
            <a:ext cx="4572000" cy="457200"/>
          </a:xfrm>
        </p:spPr>
        <p:txBody>
          <a:bodyPr/>
          <a:lstStyle/>
          <a:p>
            <a:pPr>
              <a:defRPr/>
            </a:pPr>
            <a:r>
              <a:rPr lang="en-US"/>
              <a:t>Montana Tech - Identity Theft Prevention Program</a:t>
            </a:r>
          </a:p>
          <a:p>
            <a:pPr>
              <a:defRPr/>
            </a:pPr>
            <a:endParaRPr lang="en-US">
              <a:solidFill>
                <a:srgbClr val="898989"/>
              </a:solidFill>
            </a:endParaRPr>
          </a:p>
        </p:txBody>
      </p:sp>
      <p:sp>
        <p:nvSpPr>
          <p:cNvPr id="43010" name="Slide Number Placeholder 5"/>
          <p:cNvSpPr>
            <a:spLocks noGrp="1"/>
          </p:cNvSpPr>
          <p:nvPr>
            <p:ph type="sldNum" sz="quarter" idx="11"/>
          </p:nvPr>
        </p:nvSpPr>
        <p:spPr/>
        <p:txBody>
          <a:bodyPr/>
          <a:lstStyle/>
          <a:p>
            <a:pPr>
              <a:defRPr/>
            </a:pPr>
            <a:fld id="{C460FE1A-B794-4F6C-B802-AD074BFFA9D3}" type="slidenum">
              <a:rPr lang="en-US" smtClean="0"/>
              <a:pPr>
                <a:defRPr/>
              </a:pPr>
              <a:t>24</a:t>
            </a:fld>
            <a:endParaRPr lang="en-US" smtClean="0"/>
          </a:p>
        </p:txBody>
      </p:sp>
      <p:sp>
        <p:nvSpPr>
          <p:cNvPr id="27652" name="Subtitle 2"/>
          <p:cNvSpPr>
            <a:spLocks noGrp="1"/>
          </p:cNvSpPr>
          <p:nvPr>
            <p:ph type="subTitle" idx="4294967295"/>
          </p:nvPr>
        </p:nvSpPr>
        <p:spPr>
          <a:xfrm>
            <a:off x="381000" y="1371600"/>
            <a:ext cx="8382000" cy="5105400"/>
          </a:xfrm>
        </p:spPr>
        <p:txBody>
          <a:bodyPr>
            <a:normAutofit/>
          </a:bodyPr>
          <a:lstStyle/>
          <a:p>
            <a:pPr marL="0" indent="0" algn="ctr" eaLnBrk="1" hangingPunct="1">
              <a:buFont typeface="Arial" charset="0"/>
              <a:buNone/>
              <a:defRPr/>
            </a:pPr>
            <a:r>
              <a:rPr lang="en-US" sz="3400" b="1" dirty="0" smtClean="0"/>
              <a:t>What do I do if I suspect identity </a:t>
            </a:r>
          </a:p>
          <a:p>
            <a:pPr marL="0" indent="0" algn="ctr" eaLnBrk="1" hangingPunct="1">
              <a:buFont typeface="Arial" charset="0"/>
              <a:buNone/>
              <a:defRPr/>
            </a:pPr>
            <a:r>
              <a:rPr lang="en-US" sz="3400" b="1" dirty="0" smtClean="0"/>
              <a:t>theft</a:t>
            </a:r>
            <a:r>
              <a:rPr lang="en-US" sz="3400" b="1" i="1" dirty="0" smtClean="0"/>
              <a:t>?</a:t>
            </a:r>
            <a:r>
              <a:rPr lang="en-US" sz="3400" b="1" dirty="0" smtClean="0"/>
              <a:t> </a:t>
            </a:r>
          </a:p>
          <a:p>
            <a:pPr marL="609600" indent="-609600" eaLnBrk="1" hangingPunct="1">
              <a:buFont typeface="Arial" charset="0"/>
              <a:buNone/>
              <a:defRPr/>
            </a:pPr>
            <a:endParaRPr lang="en-US" sz="1200" dirty="0" smtClean="0"/>
          </a:p>
          <a:p>
            <a:pPr marL="609600" indent="-609600" eaLnBrk="1" hangingPunct="1">
              <a:lnSpc>
                <a:spcPct val="90000"/>
              </a:lnSpc>
              <a:buFont typeface="Wingdings" pitchFamily="1" charset="2"/>
              <a:buAutoNum type="arabicPeriod"/>
              <a:defRPr/>
            </a:pPr>
            <a:r>
              <a:rPr lang="en-US" sz="2200" dirty="0" smtClean="0"/>
              <a:t>Notify your supervisor.</a:t>
            </a:r>
          </a:p>
          <a:p>
            <a:pPr marL="609600" indent="-609600" eaLnBrk="1" hangingPunct="1">
              <a:lnSpc>
                <a:spcPct val="90000"/>
              </a:lnSpc>
              <a:buFont typeface="Wingdings" pitchFamily="1" charset="2"/>
              <a:buAutoNum type="arabicPeriod"/>
              <a:defRPr/>
            </a:pPr>
            <a:r>
              <a:rPr lang="en-US" sz="2200" dirty="0" smtClean="0"/>
              <a:t>Investigate to the extent needed to determine if identity theft is likely or a data breach has occurred.</a:t>
            </a:r>
          </a:p>
          <a:p>
            <a:pPr marL="609600" indent="-609600">
              <a:lnSpc>
                <a:spcPct val="90000"/>
              </a:lnSpc>
              <a:buFont typeface="Wingdings" pitchFamily="1" charset="2"/>
              <a:buAutoNum type="arabicPeriod" startAt="3"/>
              <a:defRPr/>
            </a:pPr>
            <a:r>
              <a:rPr lang="en-US" sz="2200" dirty="0" smtClean="0"/>
              <a:t>Assess whether a response is needed and take immediate action if necessary. </a:t>
            </a:r>
          </a:p>
          <a:p>
            <a:pPr marL="609600" indent="-609600">
              <a:lnSpc>
                <a:spcPct val="90000"/>
              </a:lnSpc>
              <a:buFont typeface="Wingdings" pitchFamily="1" charset="2"/>
              <a:buAutoNum type="arabicPeriod" startAt="3"/>
              <a:defRPr/>
            </a:pPr>
            <a:r>
              <a:rPr lang="en-US" sz="2200" dirty="0" smtClean="0"/>
              <a:t>Notify your Identity Theft Prevention Program Administrator and Public Safety or local law enforcement (if applicable), and plan your response.</a:t>
            </a:r>
          </a:p>
          <a:p>
            <a:pPr marL="609600" indent="-609600" eaLnBrk="1" hangingPunct="1">
              <a:lnSpc>
                <a:spcPct val="90000"/>
              </a:lnSpc>
              <a:buFont typeface="Wingdings" pitchFamily="1" charset="2"/>
              <a:buAutoNum type="arabicPeriod"/>
              <a:defRPr/>
            </a:pPr>
            <a:endParaRPr lang="en-US" sz="2800" dirty="0" smtClean="0"/>
          </a:p>
        </p:txBody>
      </p:sp>
      <p:pic>
        <p:nvPicPr>
          <p:cNvPr id="36869" name="Picture 10" descr="MC900434929[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6600" y="-152400"/>
            <a:ext cx="20574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0" name="Subtitle 2"/>
          <p:cNvSpPr>
            <a:spLocks/>
          </p:cNvSpPr>
          <p:nvPr/>
        </p:nvSpPr>
        <p:spPr bwMode="auto">
          <a:xfrm>
            <a:off x="2514600" y="3505200"/>
            <a:ext cx="66294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nSpc>
                <a:spcPct val="90000"/>
              </a:lnSpc>
              <a:spcBef>
                <a:spcPct val="20000"/>
              </a:spcBef>
              <a:buFont typeface="Wingdings" pitchFamily="1" charset="2"/>
              <a:buAutoNum type="arabicPeriod" startAt="3"/>
            </a:pPr>
            <a:endParaRPr lang="en-US" sz="2800"/>
          </a:p>
        </p:txBody>
      </p:sp>
    </p:spTree>
    <p:extLst>
      <p:ext uri="{BB962C8B-B14F-4D97-AF65-F5344CB8AC3E}">
        <p14:creationId xmlns:p14="http://schemas.microsoft.com/office/powerpoint/2010/main" xmlns="" val="1549457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Date Placeholder 3"/>
          <p:cNvSpPr>
            <a:spLocks noGrp="1"/>
          </p:cNvSpPr>
          <p:nvPr>
            <p:ph type="dt" sz="quarter" idx="10"/>
          </p:nvPr>
        </p:nvSpPr>
        <p:spPr/>
        <p:txBody>
          <a:bodyPr/>
          <a:lstStyle/>
          <a:p>
            <a:pPr>
              <a:defRPr/>
            </a:pPr>
            <a:r>
              <a:rPr lang="en-US"/>
              <a:t>Montana Tech - Identity Theft Prevention Program</a:t>
            </a:r>
          </a:p>
          <a:p>
            <a:pPr>
              <a:defRPr/>
            </a:pPr>
            <a:endParaRPr lang="en-US">
              <a:solidFill>
                <a:srgbClr val="898989"/>
              </a:solidFill>
            </a:endParaRPr>
          </a:p>
          <a:p>
            <a:pPr>
              <a:defRPr/>
            </a:pPr>
            <a:endParaRPr lang="en-US"/>
          </a:p>
        </p:txBody>
      </p:sp>
      <p:sp>
        <p:nvSpPr>
          <p:cNvPr id="44034" name="Slide Number Placeholder 5"/>
          <p:cNvSpPr>
            <a:spLocks noGrp="1"/>
          </p:cNvSpPr>
          <p:nvPr>
            <p:ph type="sldNum" sz="quarter" idx="11"/>
          </p:nvPr>
        </p:nvSpPr>
        <p:spPr/>
        <p:txBody>
          <a:bodyPr/>
          <a:lstStyle/>
          <a:p>
            <a:pPr>
              <a:defRPr/>
            </a:pPr>
            <a:fld id="{463FEE5B-FB79-4A8F-8D0C-6AE9BC7764CE}" type="slidenum">
              <a:rPr lang="en-US" smtClean="0"/>
              <a:pPr>
                <a:defRPr/>
              </a:pPr>
              <a:t>25</a:t>
            </a:fld>
            <a:endParaRPr lang="en-US" smtClean="0"/>
          </a:p>
        </p:txBody>
      </p:sp>
      <p:sp>
        <p:nvSpPr>
          <p:cNvPr id="37892" name="Subtitle 2"/>
          <p:cNvSpPr>
            <a:spLocks noGrp="1"/>
          </p:cNvSpPr>
          <p:nvPr>
            <p:ph type="subTitle" idx="4294967295"/>
          </p:nvPr>
        </p:nvSpPr>
        <p:spPr>
          <a:xfrm>
            <a:off x="533400" y="1752600"/>
            <a:ext cx="8534400" cy="5257800"/>
          </a:xfrm>
        </p:spPr>
        <p:txBody>
          <a:bodyPr/>
          <a:lstStyle/>
          <a:p>
            <a:pPr marL="228600" indent="-228600" eaLnBrk="1" hangingPunct="1">
              <a:lnSpc>
                <a:spcPct val="80000"/>
              </a:lnSpc>
              <a:buFont typeface="Arial" charset="0"/>
              <a:buNone/>
            </a:pPr>
            <a:r>
              <a:rPr lang="en-US" sz="3400" b="1" dirty="0" smtClean="0"/>
              <a:t>Actions to Consider</a:t>
            </a:r>
            <a:r>
              <a:rPr lang="en-US" sz="4700" b="1" dirty="0" smtClean="0"/>
              <a:t> </a:t>
            </a:r>
            <a:r>
              <a:rPr lang="en-US" sz="2800" b="1" dirty="0" smtClean="0"/>
              <a:t>(depending on circumstances)</a:t>
            </a:r>
            <a:r>
              <a:rPr lang="en-US" sz="3400" b="1" dirty="0" smtClean="0"/>
              <a:t>:</a:t>
            </a:r>
          </a:p>
          <a:p>
            <a:pPr marL="228600" indent="-228600" eaLnBrk="1" hangingPunct="1">
              <a:lnSpc>
                <a:spcPct val="90000"/>
              </a:lnSpc>
              <a:buFont typeface="Arial" charset="0"/>
              <a:buNone/>
            </a:pPr>
            <a:endParaRPr lang="en-US" sz="1200" dirty="0" smtClean="0"/>
          </a:p>
          <a:p>
            <a:pPr marL="228600" indent="-228600" eaLnBrk="1" hangingPunct="1"/>
            <a:r>
              <a:rPr lang="en-US" sz="2800" dirty="0" smtClean="0"/>
              <a:t>Cancel the suspected fraudulent transaction if possible</a:t>
            </a:r>
          </a:p>
          <a:p>
            <a:pPr marL="228600" indent="-228600" eaLnBrk="1" hangingPunct="1"/>
            <a:r>
              <a:rPr lang="en-US" sz="2800" dirty="0" smtClean="0"/>
              <a:t>Contact the person who “owns” the account (for example, the student)</a:t>
            </a:r>
          </a:p>
          <a:p>
            <a:pPr marL="228600" indent="-228600" eaLnBrk="1" hangingPunct="1"/>
            <a:r>
              <a:rPr lang="en-US" sz="2800" dirty="0" smtClean="0"/>
              <a:t>Change any passwords or security codes/devices that permit access to the account</a:t>
            </a:r>
          </a:p>
          <a:p>
            <a:pPr marL="228600" indent="-228600" eaLnBrk="1" hangingPunct="1"/>
            <a:r>
              <a:rPr lang="en-US" sz="2800" dirty="0" smtClean="0"/>
              <a:t>Monitor activity on the account</a:t>
            </a:r>
          </a:p>
          <a:p>
            <a:pPr marL="228600" indent="-228600" eaLnBrk="1" hangingPunct="1"/>
            <a:r>
              <a:rPr lang="en-US" sz="2800" dirty="0" smtClean="0"/>
              <a:t>Place a hold on the account</a:t>
            </a:r>
          </a:p>
        </p:txBody>
      </p:sp>
    </p:spTree>
    <p:extLst>
      <p:ext uri="{BB962C8B-B14F-4D97-AF65-F5344CB8AC3E}">
        <p14:creationId xmlns:p14="http://schemas.microsoft.com/office/powerpoint/2010/main" xmlns="" val="3774354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Date Placeholder 3"/>
          <p:cNvSpPr>
            <a:spLocks noGrp="1"/>
          </p:cNvSpPr>
          <p:nvPr>
            <p:ph type="dt" sz="quarter" idx="10"/>
          </p:nvPr>
        </p:nvSpPr>
        <p:spPr/>
        <p:txBody>
          <a:bodyPr/>
          <a:lstStyle/>
          <a:p>
            <a:pPr>
              <a:defRPr/>
            </a:pPr>
            <a:r>
              <a:rPr lang="en-US"/>
              <a:t>Montana Tech - Identity Theft Prevention Program</a:t>
            </a:r>
          </a:p>
          <a:p>
            <a:pPr>
              <a:defRPr/>
            </a:pPr>
            <a:endParaRPr lang="en-US">
              <a:solidFill>
                <a:srgbClr val="898989"/>
              </a:solidFill>
            </a:endParaRPr>
          </a:p>
          <a:p>
            <a:pPr>
              <a:defRPr/>
            </a:pPr>
            <a:endParaRPr lang="en-US"/>
          </a:p>
        </p:txBody>
      </p:sp>
      <p:sp>
        <p:nvSpPr>
          <p:cNvPr id="45058" name="Slide Number Placeholder 5"/>
          <p:cNvSpPr>
            <a:spLocks noGrp="1"/>
          </p:cNvSpPr>
          <p:nvPr>
            <p:ph type="sldNum" sz="quarter" idx="11"/>
          </p:nvPr>
        </p:nvSpPr>
        <p:spPr/>
        <p:txBody>
          <a:bodyPr/>
          <a:lstStyle/>
          <a:p>
            <a:pPr>
              <a:defRPr/>
            </a:pPr>
            <a:fld id="{76A0D2E5-CA2F-4AF6-82E3-8F467E577755}" type="slidenum">
              <a:rPr lang="en-US" smtClean="0"/>
              <a:pPr>
                <a:defRPr/>
              </a:pPr>
              <a:t>26</a:t>
            </a:fld>
            <a:endParaRPr lang="en-US" smtClean="0"/>
          </a:p>
        </p:txBody>
      </p:sp>
      <p:sp>
        <p:nvSpPr>
          <p:cNvPr id="29700" name="Subtitle 2"/>
          <p:cNvSpPr>
            <a:spLocks noGrp="1"/>
          </p:cNvSpPr>
          <p:nvPr>
            <p:ph type="subTitle" idx="4294967295"/>
          </p:nvPr>
        </p:nvSpPr>
        <p:spPr>
          <a:xfrm>
            <a:off x="609600" y="1752600"/>
            <a:ext cx="9067800" cy="5105400"/>
          </a:xfrm>
        </p:spPr>
        <p:txBody>
          <a:bodyPr>
            <a:normAutofit/>
          </a:bodyPr>
          <a:lstStyle/>
          <a:p>
            <a:pPr marL="0" indent="0" eaLnBrk="1" hangingPunct="1">
              <a:lnSpc>
                <a:spcPct val="90000"/>
              </a:lnSpc>
              <a:buFont typeface="Arial" charset="0"/>
              <a:buNone/>
              <a:defRPr/>
            </a:pPr>
            <a:r>
              <a:rPr lang="en-US" sz="2600" b="1" dirty="0" smtClean="0"/>
              <a:t>Actions to Consider (depending on circumstances):</a:t>
            </a:r>
          </a:p>
          <a:p>
            <a:pPr marL="228600" indent="-228600" eaLnBrk="1" hangingPunct="1">
              <a:lnSpc>
                <a:spcPct val="90000"/>
              </a:lnSpc>
              <a:defRPr/>
            </a:pPr>
            <a:r>
              <a:rPr lang="en-US" sz="2600" dirty="0" smtClean="0"/>
              <a:t>Close the account</a:t>
            </a:r>
          </a:p>
          <a:p>
            <a:pPr marL="228600" indent="-228600" eaLnBrk="1" hangingPunct="1">
              <a:lnSpc>
                <a:spcPct val="90000"/>
              </a:lnSpc>
              <a:defRPr/>
            </a:pPr>
            <a:r>
              <a:rPr lang="en-US" sz="2600" dirty="0" smtClean="0"/>
              <a:t>Reopen the account with a new account number</a:t>
            </a:r>
          </a:p>
          <a:p>
            <a:pPr marL="228600" indent="-228600" eaLnBrk="1" hangingPunct="1">
              <a:lnSpc>
                <a:spcPct val="90000"/>
              </a:lnSpc>
              <a:defRPr/>
            </a:pPr>
            <a:r>
              <a:rPr lang="en-US" sz="2600" dirty="0" smtClean="0"/>
              <a:t>Refuse to open a new account</a:t>
            </a:r>
          </a:p>
          <a:p>
            <a:pPr marL="228600" indent="-228600" eaLnBrk="1" hangingPunct="1">
              <a:lnSpc>
                <a:spcPct val="90000"/>
              </a:lnSpc>
              <a:defRPr/>
            </a:pPr>
            <a:r>
              <a:rPr lang="en-US" sz="2600" dirty="0" smtClean="0"/>
              <a:t>Refuse payments on an account</a:t>
            </a:r>
          </a:p>
          <a:p>
            <a:pPr marL="228600" indent="-228600" eaLnBrk="1" hangingPunct="1">
              <a:lnSpc>
                <a:spcPct val="90000"/>
              </a:lnSpc>
              <a:defRPr/>
            </a:pPr>
            <a:r>
              <a:rPr lang="en-US" sz="2600" dirty="0" smtClean="0"/>
              <a:t>Other actions based on advice from</a:t>
            </a:r>
          </a:p>
          <a:p>
            <a:pPr marL="1009650" lvl="1" indent="-266700" eaLnBrk="1" hangingPunct="1">
              <a:lnSpc>
                <a:spcPct val="90000"/>
              </a:lnSpc>
              <a:buFont typeface="Calibri" pitchFamily="34" charset="0"/>
              <a:buChar char="-"/>
              <a:defRPr/>
            </a:pPr>
            <a:r>
              <a:rPr lang="en-US" sz="2400" dirty="0" smtClean="0"/>
              <a:t>Identity Theft Prevention Program Administrator for your campus</a:t>
            </a:r>
          </a:p>
          <a:p>
            <a:pPr marL="1009650" lvl="1" indent="-266700" eaLnBrk="1" hangingPunct="1">
              <a:lnSpc>
                <a:spcPct val="90000"/>
              </a:lnSpc>
              <a:buFont typeface="Calibri" pitchFamily="34" charset="0"/>
              <a:buChar char="-"/>
              <a:defRPr/>
            </a:pPr>
            <a:r>
              <a:rPr lang="en-US" sz="2400" dirty="0" smtClean="0"/>
              <a:t>Public Safety or local law enforcement</a:t>
            </a:r>
          </a:p>
          <a:p>
            <a:pPr marL="1009650" lvl="1" indent="-266700" eaLnBrk="1" hangingPunct="1">
              <a:lnSpc>
                <a:spcPct val="90000"/>
              </a:lnSpc>
              <a:buFont typeface="Calibri" pitchFamily="34" charset="0"/>
              <a:buChar char="-"/>
              <a:defRPr/>
            </a:pPr>
            <a:r>
              <a:rPr lang="en-US" sz="2400" dirty="0" smtClean="0"/>
              <a:t>IT Security Officer</a:t>
            </a:r>
          </a:p>
          <a:p>
            <a:pPr marL="1009650" lvl="1" indent="-266700" eaLnBrk="1" hangingPunct="1">
              <a:lnSpc>
                <a:spcPct val="90000"/>
              </a:lnSpc>
              <a:buFont typeface="Calibri" pitchFamily="34" charset="0"/>
              <a:buChar char="-"/>
              <a:defRPr/>
            </a:pPr>
            <a:r>
              <a:rPr lang="en-US" sz="2400" dirty="0" smtClean="0"/>
              <a:t>Internal Audit</a:t>
            </a:r>
          </a:p>
        </p:txBody>
      </p:sp>
    </p:spTree>
    <p:extLst>
      <p:ext uri="{BB962C8B-B14F-4D97-AF65-F5344CB8AC3E}">
        <p14:creationId xmlns:p14="http://schemas.microsoft.com/office/powerpoint/2010/main" xmlns="" val="251511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Date Placeholder 3"/>
          <p:cNvSpPr>
            <a:spLocks noGrp="1"/>
          </p:cNvSpPr>
          <p:nvPr>
            <p:ph type="dt" sz="quarter" idx="10"/>
          </p:nvPr>
        </p:nvSpPr>
        <p:spPr/>
        <p:txBody>
          <a:bodyPr/>
          <a:lstStyle/>
          <a:p>
            <a:pPr>
              <a:defRPr/>
            </a:pPr>
            <a:r>
              <a:rPr lang="en-US"/>
              <a:t>Montana Tech - Identity Theft Prevention Program</a:t>
            </a:r>
          </a:p>
          <a:p>
            <a:pPr>
              <a:defRPr/>
            </a:pPr>
            <a:endParaRPr lang="en-US">
              <a:solidFill>
                <a:srgbClr val="898989"/>
              </a:solidFill>
            </a:endParaRPr>
          </a:p>
          <a:p>
            <a:pPr>
              <a:defRPr/>
            </a:pPr>
            <a:endParaRPr lang="en-US"/>
          </a:p>
        </p:txBody>
      </p:sp>
      <p:sp>
        <p:nvSpPr>
          <p:cNvPr id="46082" name="Slide Number Placeholder 5"/>
          <p:cNvSpPr>
            <a:spLocks noGrp="1"/>
          </p:cNvSpPr>
          <p:nvPr>
            <p:ph type="sldNum" sz="quarter" idx="11"/>
          </p:nvPr>
        </p:nvSpPr>
        <p:spPr/>
        <p:txBody>
          <a:bodyPr/>
          <a:lstStyle/>
          <a:p>
            <a:pPr>
              <a:defRPr/>
            </a:pPr>
            <a:fld id="{B1E22CFF-9172-4ED9-98FB-1C6EDD6B233B}" type="slidenum">
              <a:rPr lang="en-US" smtClean="0"/>
              <a:pPr>
                <a:defRPr/>
              </a:pPr>
              <a:t>27</a:t>
            </a:fld>
            <a:endParaRPr lang="en-US" smtClean="0"/>
          </a:p>
        </p:txBody>
      </p:sp>
      <p:sp>
        <p:nvSpPr>
          <p:cNvPr id="39940" name="Subtitle 2"/>
          <p:cNvSpPr>
            <a:spLocks noGrp="1"/>
          </p:cNvSpPr>
          <p:nvPr>
            <p:ph type="subTitle" idx="4294967295"/>
          </p:nvPr>
        </p:nvSpPr>
        <p:spPr>
          <a:xfrm>
            <a:off x="304800" y="1295400"/>
            <a:ext cx="8686800" cy="5486400"/>
          </a:xfrm>
        </p:spPr>
        <p:txBody>
          <a:bodyPr/>
          <a:lstStyle/>
          <a:p>
            <a:pPr marL="228600" indent="-228600" algn="ctr" eaLnBrk="1" hangingPunct="1">
              <a:buFont typeface="Arial" charset="0"/>
              <a:buNone/>
            </a:pPr>
            <a:r>
              <a:rPr lang="en-US" sz="3400" b="1" dirty="0" smtClean="0"/>
              <a:t>For More Information</a:t>
            </a:r>
          </a:p>
          <a:p>
            <a:pPr marL="228600" indent="-228600" eaLnBrk="1" hangingPunct="1">
              <a:buFont typeface="Arial" charset="0"/>
              <a:buNone/>
            </a:pPr>
            <a:endParaRPr lang="en-US" sz="1600" dirty="0" smtClean="0"/>
          </a:p>
          <a:p>
            <a:pPr marL="228600" indent="-228600" eaLnBrk="1" hangingPunct="1">
              <a:lnSpc>
                <a:spcPct val="80000"/>
              </a:lnSpc>
            </a:pPr>
            <a:r>
              <a:rPr lang="en-US" sz="1600" dirty="0" smtClean="0"/>
              <a:t>Policies and Procedures</a:t>
            </a:r>
          </a:p>
          <a:p>
            <a:pPr marL="609600" lvl="1" indent="-266700" eaLnBrk="1" hangingPunct="1">
              <a:lnSpc>
                <a:spcPct val="80000"/>
              </a:lnSpc>
            </a:pPr>
            <a:r>
              <a:rPr lang="en-US" sz="1600" dirty="0" smtClean="0">
                <a:hlinkClick r:id="rId3"/>
              </a:rPr>
              <a:t>MUS Board of Regents Policy 960.1</a:t>
            </a:r>
            <a:r>
              <a:rPr lang="en-US" sz="1600" dirty="0" smtClean="0"/>
              <a:t> (</a:t>
            </a:r>
            <a:r>
              <a:rPr lang="en-US" sz="1600" i="1" dirty="0" smtClean="0"/>
              <a:t>Identity Theft Prevention Program)</a:t>
            </a:r>
            <a:endParaRPr lang="en-US" sz="1600" dirty="0" smtClean="0"/>
          </a:p>
          <a:p>
            <a:pPr marL="609600" lvl="1" indent="-266700" eaLnBrk="1" hangingPunct="1">
              <a:lnSpc>
                <a:spcPct val="80000"/>
              </a:lnSpc>
            </a:pPr>
            <a:r>
              <a:rPr lang="en-US" sz="1600" dirty="0" smtClean="0">
                <a:hlinkClick r:id="rId4"/>
              </a:rPr>
              <a:t>MUS Board of Regents Policy 1300.1</a:t>
            </a:r>
            <a:r>
              <a:rPr lang="en-US" sz="1600" dirty="0" smtClean="0"/>
              <a:t>                                                                </a:t>
            </a:r>
            <a:r>
              <a:rPr lang="en-US" sz="1600" i="1" dirty="0" smtClean="0"/>
              <a:t>(Information Security)</a:t>
            </a:r>
            <a:endParaRPr lang="en-US" sz="1600" dirty="0" smtClean="0"/>
          </a:p>
          <a:p>
            <a:pPr marL="609600" lvl="1" indent="-266700" eaLnBrk="1" hangingPunct="1">
              <a:lnSpc>
                <a:spcPct val="80000"/>
              </a:lnSpc>
            </a:pPr>
            <a:r>
              <a:rPr lang="en-US" sz="1600" dirty="0" smtClean="0"/>
              <a:t>Montana Tech Policy </a:t>
            </a:r>
          </a:p>
          <a:p>
            <a:pPr marL="609600" lvl="1" indent="-266700" eaLnBrk="1" hangingPunct="1">
              <a:lnSpc>
                <a:spcPct val="80000"/>
              </a:lnSpc>
            </a:pPr>
            <a:r>
              <a:rPr lang="en-US" sz="1600" dirty="0" smtClean="0"/>
              <a:t>Montana Tech Identity Theft Prevention Program</a:t>
            </a:r>
          </a:p>
          <a:p>
            <a:pPr marL="609600" lvl="1" indent="-266700" eaLnBrk="1" hangingPunct="1">
              <a:buFont typeface="Arial" charset="0"/>
              <a:buNone/>
            </a:pPr>
            <a:endParaRPr lang="en-US" sz="1600" dirty="0" smtClean="0"/>
          </a:p>
          <a:p>
            <a:pPr marL="228600" indent="-228600" eaLnBrk="1" hangingPunct="1">
              <a:lnSpc>
                <a:spcPct val="80000"/>
              </a:lnSpc>
            </a:pPr>
            <a:r>
              <a:rPr lang="en-US" sz="1600" dirty="0" smtClean="0"/>
              <a:t>Other Resources for Businesses </a:t>
            </a:r>
            <a:r>
              <a:rPr lang="en-US" sz="1600" i="1" dirty="0" smtClean="0"/>
              <a:t>(to help us protect our customers)</a:t>
            </a:r>
          </a:p>
          <a:p>
            <a:pPr marL="609600" lvl="1" indent="-266700" eaLnBrk="1" hangingPunct="1">
              <a:lnSpc>
                <a:spcPct val="80000"/>
              </a:lnSpc>
            </a:pPr>
            <a:r>
              <a:rPr lang="en-US" sz="1600" dirty="0" smtClean="0"/>
              <a:t>Federal Trade Commission</a:t>
            </a:r>
          </a:p>
          <a:p>
            <a:pPr marL="1371600" lvl="2" eaLnBrk="1" hangingPunct="1">
              <a:lnSpc>
                <a:spcPct val="80000"/>
              </a:lnSpc>
              <a:buFont typeface="Arial" charset="0"/>
              <a:buNone/>
            </a:pPr>
            <a:r>
              <a:rPr lang="en-US" sz="1600" i="1" dirty="0" smtClean="0">
                <a:hlinkClick r:id="rId5"/>
              </a:rPr>
              <a:t>Fighting Fraud with the Red Flags Rule: A How-To Guide for Business</a:t>
            </a:r>
            <a:endParaRPr lang="en-US" sz="1600" i="1" dirty="0" smtClean="0"/>
          </a:p>
          <a:p>
            <a:pPr marL="1371600" lvl="2" eaLnBrk="1" hangingPunct="1">
              <a:lnSpc>
                <a:spcPct val="80000"/>
              </a:lnSpc>
              <a:buFont typeface="Arial" charset="0"/>
              <a:buNone/>
            </a:pPr>
            <a:r>
              <a:rPr lang="en-US" sz="1600" i="1" dirty="0" smtClean="0">
                <a:hlinkClick r:id="rId6"/>
              </a:rPr>
              <a:t>Fighting Back Against Identity Theft</a:t>
            </a:r>
            <a:endParaRPr lang="en-US" sz="1600" i="1" dirty="0" smtClean="0"/>
          </a:p>
          <a:p>
            <a:pPr marL="1371600" lvl="2" eaLnBrk="1" hangingPunct="1">
              <a:lnSpc>
                <a:spcPct val="80000"/>
              </a:lnSpc>
              <a:buFont typeface="Arial" charset="0"/>
              <a:buNone/>
            </a:pPr>
            <a:r>
              <a:rPr lang="en-US" sz="1600" i="1" dirty="0" smtClean="0">
                <a:hlinkClick r:id="rId7"/>
              </a:rPr>
              <a:t>Information Compromise and the Risk of Identity Theft: Guidance for your Business</a:t>
            </a:r>
            <a:endParaRPr lang="en-US" sz="1600" i="1" dirty="0" smtClean="0"/>
          </a:p>
          <a:p>
            <a:pPr marL="609600" lvl="1" indent="-266700" eaLnBrk="1" hangingPunct="1">
              <a:lnSpc>
                <a:spcPct val="80000"/>
              </a:lnSpc>
            </a:pPr>
            <a:r>
              <a:rPr lang="en-US" sz="1600" dirty="0" smtClean="0"/>
              <a:t>US Department of the Treasury, President’s Task Force on Identity Theft, </a:t>
            </a:r>
            <a:r>
              <a:rPr lang="en-US" sz="1600" i="1" dirty="0" smtClean="0">
                <a:hlinkClick r:id="rId8"/>
              </a:rPr>
              <a:t>Combating Identity Theft: A Strategic Plan</a:t>
            </a:r>
            <a:r>
              <a:rPr lang="en-US" sz="1600" i="1" dirty="0" smtClean="0"/>
              <a:t> </a:t>
            </a:r>
          </a:p>
          <a:p>
            <a:pPr marL="609600" lvl="1" indent="-266700" eaLnBrk="1" hangingPunct="1">
              <a:lnSpc>
                <a:spcPct val="80000"/>
              </a:lnSpc>
            </a:pPr>
            <a:r>
              <a:rPr lang="en-US" sz="1600" dirty="0" smtClean="0"/>
              <a:t>Department of Defense, </a:t>
            </a:r>
            <a:r>
              <a:rPr lang="en-US" sz="1600" dirty="0" smtClean="0">
                <a:hlinkClick r:id="rId9"/>
              </a:rPr>
              <a:t>Personally Identifiable Information Training</a:t>
            </a:r>
            <a:endParaRPr lang="en-US" sz="1600" dirty="0" smtClean="0"/>
          </a:p>
        </p:txBody>
      </p:sp>
      <p:pic>
        <p:nvPicPr>
          <p:cNvPr id="39941" name="Picture 6" descr="MC900371050[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086600" y="228600"/>
            <a:ext cx="1752600" cy="1923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027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3"/>
          <p:cNvSpPr>
            <a:spLocks noGrp="1"/>
          </p:cNvSpPr>
          <p:nvPr>
            <p:ph type="dt" sz="quarter" idx="10"/>
          </p:nvPr>
        </p:nvSpPr>
        <p:spPr/>
        <p:txBody>
          <a:bodyPr/>
          <a:lstStyle/>
          <a:p>
            <a:pPr>
              <a:defRPr/>
            </a:pPr>
            <a:r>
              <a:rPr lang="en-US"/>
              <a:t>Montana Tech - Identity Theft Prevention Program</a:t>
            </a:r>
          </a:p>
          <a:p>
            <a:pPr>
              <a:defRPr/>
            </a:pPr>
            <a:endParaRPr lang="en-US">
              <a:solidFill>
                <a:srgbClr val="898989"/>
              </a:solidFill>
            </a:endParaRPr>
          </a:p>
          <a:p>
            <a:pPr>
              <a:defRPr/>
            </a:pPr>
            <a:endParaRPr lang="en-US"/>
          </a:p>
        </p:txBody>
      </p:sp>
      <p:sp>
        <p:nvSpPr>
          <p:cNvPr id="48130" name="Slide Number Placeholder 5"/>
          <p:cNvSpPr>
            <a:spLocks noGrp="1"/>
          </p:cNvSpPr>
          <p:nvPr>
            <p:ph type="sldNum" sz="quarter" idx="11"/>
          </p:nvPr>
        </p:nvSpPr>
        <p:spPr/>
        <p:txBody>
          <a:bodyPr/>
          <a:lstStyle/>
          <a:p>
            <a:pPr>
              <a:defRPr/>
            </a:pPr>
            <a:fld id="{79A88A6F-4218-4B35-BD5C-7B7F7D160A47}" type="slidenum">
              <a:rPr lang="en-US" smtClean="0"/>
              <a:pPr>
                <a:defRPr/>
              </a:pPr>
              <a:t>28</a:t>
            </a:fld>
            <a:endParaRPr lang="en-US" smtClean="0"/>
          </a:p>
        </p:txBody>
      </p:sp>
      <p:sp>
        <p:nvSpPr>
          <p:cNvPr id="40964" name="Subtitle 2"/>
          <p:cNvSpPr>
            <a:spLocks noGrp="1"/>
          </p:cNvSpPr>
          <p:nvPr>
            <p:ph type="subTitle" idx="4294967295"/>
          </p:nvPr>
        </p:nvSpPr>
        <p:spPr>
          <a:xfrm>
            <a:off x="533400" y="1828800"/>
            <a:ext cx="8229600" cy="5410200"/>
          </a:xfrm>
        </p:spPr>
        <p:txBody>
          <a:bodyPr/>
          <a:lstStyle/>
          <a:p>
            <a:pPr marL="228600" indent="-228600" algn="ctr" eaLnBrk="1" hangingPunct="1">
              <a:buFont typeface="Arial" charset="0"/>
              <a:buNone/>
            </a:pPr>
            <a:r>
              <a:rPr lang="en-US" sz="3400" b="1" dirty="0" smtClean="0"/>
              <a:t>For More Information (cont.)</a:t>
            </a:r>
          </a:p>
          <a:p>
            <a:pPr marL="228600" indent="-228600" eaLnBrk="1" hangingPunct="1">
              <a:lnSpc>
                <a:spcPct val="80000"/>
              </a:lnSpc>
              <a:buFont typeface="Arial" charset="0"/>
              <a:buNone/>
            </a:pPr>
            <a:endParaRPr lang="en-US" sz="1200" dirty="0" smtClean="0"/>
          </a:p>
          <a:p>
            <a:pPr marL="228600" indent="-228600" eaLnBrk="1" hangingPunct="1">
              <a:lnSpc>
                <a:spcPct val="80000"/>
              </a:lnSpc>
            </a:pPr>
            <a:r>
              <a:rPr lang="en-US" sz="2400" dirty="0" smtClean="0"/>
              <a:t>Other Resources for Consumers</a:t>
            </a:r>
            <a:r>
              <a:rPr lang="en-US" sz="2800" dirty="0" smtClean="0"/>
              <a:t> </a:t>
            </a:r>
            <a:r>
              <a:rPr lang="en-US" sz="1800" i="1" dirty="0" smtClean="0"/>
              <a:t>(to help you protect yourself!)</a:t>
            </a:r>
            <a:endParaRPr lang="en-US" sz="1800" dirty="0" smtClean="0"/>
          </a:p>
          <a:p>
            <a:pPr marL="609600" lvl="1" indent="-266700" eaLnBrk="1" hangingPunct="1"/>
            <a:r>
              <a:rPr lang="en-US" sz="1800" dirty="0" smtClean="0"/>
              <a:t>Federal Trade Commission, </a:t>
            </a:r>
            <a:r>
              <a:rPr lang="en-US" sz="1800" i="1" dirty="0" smtClean="0">
                <a:hlinkClick r:id="rId2"/>
              </a:rPr>
              <a:t>Avoid Identity Theft</a:t>
            </a:r>
            <a:r>
              <a:rPr lang="en-US" sz="1800" i="1" dirty="0" smtClean="0"/>
              <a:t> video</a:t>
            </a:r>
          </a:p>
          <a:p>
            <a:pPr marL="609600" lvl="1" indent="-266700" eaLnBrk="1" hangingPunct="1"/>
            <a:r>
              <a:rPr lang="en-US" sz="1800" dirty="0" smtClean="0"/>
              <a:t>Federal Trade Commission, </a:t>
            </a:r>
            <a:r>
              <a:rPr lang="en-US" sz="1800" i="1" dirty="0" smtClean="0">
                <a:hlinkClick r:id="rId3"/>
              </a:rPr>
              <a:t>Take Charge: Fighting Back Against Identity Theft</a:t>
            </a:r>
            <a:endParaRPr lang="en-US" sz="1800" dirty="0" smtClean="0"/>
          </a:p>
          <a:p>
            <a:pPr marL="609600" lvl="1" indent="-266700" eaLnBrk="1" hangingPunct="1"/>
            <a:r>
              <a:rPr lang="en-US" sz="1800" dirty="0" err="1" smtClean="0"/>
              <a:t>OnGuard</a:t>
            </a:r>
            <a:r>
              <a:rPr lang="en-US" sz="1800" dirty="0" smtClean="0"/>
              <a:t> </a:t>
            </a:r>
            <a:r>
              <a:rPr lang="en-US" sz="1800" dirty="0" err="1" smtClean="0"/>
              <a:t>OnLine</a:t>
            </a:r>
            <a:r>
              <a:rPr lang="en-US" sz="1800" i="1" dirty="0" smtClean="0"/>
              <a:t>, </a:t>
            </a:r>
            <a:r>
              <a:rPr lang="en-US" sz="1800" i="1" dirty="0" smtClean="0">
                <a:hlinkClick r:id="rId4"/>
              </a:rPr>
              <a:t>ID Theft Face Off </a:t>
            </a:r>
            <a:r>
              <a:rPr lang="en-US" sz="1800" i="1" dirty="0" smtClean="0"/>
              <a:t>online game/quiz </a:t>
            </a:r>
          </a:p>
          <a:p>
            <a:pPr marL="609600" lvl="1" indent="-266700" eaLnBrk="1" hangingPunct="1"/>
            <a:r>
              <a:rPr lang="en-US" sz="1800" dirty="0" smtClean="0">
                <a:hlinkClick r:id="rId5"/>
              </a:rPr>
              <a:t>National Consumers League</a:t>
            </a:r>
            <a:endParaRPr lang="en-US" sz="1800" dirty="0" smtClean="0"/>
          </a:p>
          <a:p>
            <a:pPr marL="609600" lvl="1" indent="-266700" eaLnBrk="1" hangingPunct="1"/>
            <a:endParaRPr lang="en-US" sz="1800" dirty="0" smtClean="0"/>
          </a:p>
          <a:p>
            <a:pPr marL="609600" lvl="1" indent="-266700" eaLnBrk="1" hangingPunct="1"/>
            <a:endParaRPr lang="en-US" sz="1200" dirty="0" smtClean="0"/>
          </a:p>
        </p:txBody>
      </p:sp>
    </p:spTree>
    <p:extLst>
      <p:ext uri="{BB962C8B-B14F-4D97-AF65-F5344CB8AC3E}">
        <p14:creationId xmlns:p14="http://schemas.microsoft.com/office/powerpoint/2010/main" xmlns="" val="4213131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Date Placeholder 3"/>
          <p:cNvSpPr>
            <a:spLocks noGrp="1"/>
          </p:cNvSpPr>
          <p:nvPr>
            <p:ph type="dt" sz="quarter" idx="10"/>
          </p:nvPr>
        </p:nvSpPr>
        <p:spPr/>
        <p:txBody>
          <a:bodyPr/>
          <a:lstStyle/>
          <a:p>
            <a:pPr>
              <a:defRPr/>
            </a:pPr>
            <a:r>
              <a:rPr lang="en-US"/>
              <a:t>Montana Tech - Identity Theft Prevention Program</a:t>
            </a:r>
          </a:p>
          <a:p>
            <a:pPr>
              <a:defRPr/>
            </a:pPr>
            <a:endParaRPr lang="en-US">
              <a:solidFill>
                <a:srgbClr val="898989"/>
              </a:solidFill>
            </a:endParaRPr>
          </a:p>
          <a:p>
            <a:pPr>
              <a:defRPr/>
            </a:pPr>
            <a:endParaRPr lang="en-US"/>
          </a:p>
        </p:txBody>
      </p:sp>
      <p:sp>
        <p:nvSpPr>
          <p:cNvPr id="49154" name="Slide Number Placeholder 5"/>
          <p:cNvSpPr>
            <a:spLocks noGrp="1"/>
          </p:cNvSpPr>
          <p:nvPr>
            <p:ph type="sldNum" sz="quarter" idx="11"/>
          </p:nvPr>
        </p:nvSpPr>
        <p:spPr/>
        <p:txBody>
          <a:bodyPr/>
          <a:lstStyle/>
          <a:p>
            <a:pPr>
              <a:defRPr/>
            </a:pPr>
            <a:fld id="{86B7ACE6-7BD6-44CD-9032-5DA8D0FD1713}" type="slidenum">
              <a:rPr lang="en-US" smtClean="0"/>
              <a:pPr>
                <a:defRPr/>
              </a:pPr>
              <a:t>29</a:t>
            </a:fld>
            <a:endParaRPr lang="en-US" smtClean="0"/>
          </a:p>
        </p:txBody>
      </p:sp>
      <p:sp>
        <p:nvSpPr>
          <p:cNvPr id="41988" name="Subtitle 2"/>
          <p:cNvSpPr>
            <a:spLocks noGrp="1"/>
          </p:cNvSpPr>
          <p:nvPr>
            <p:ph type="subTitle" idx="4294967295"/>
          </p:nvPr>
        </p:nvSpPr>
        <p:spPr>
          <a:xfrm>
            <a:off x="1143000" y="2286000"/>
            <a:ext cx="8229600" cy="5181600"/>
          </a:xfrm>
        </p:spPr>
        <p:txBody>
          <a:bodyPr/>
          <a:lstStyle/>
          <a:p>
            <a:pPr marL="228600" indent="-228600" algn="ctr" eaLnBrk="1" hangingPunct="1">
              <a:lnSpc>
                <a:spcPct val="90000"/>
              </a:lnSpc>
              <a:buFont typeface="Arial" charset="0"/>
              <a:buNone/>
            </a:pPr>
            <a:r>
              <a:rPr lang="en-US" sz="3000" b="1" dirty="0" smtClean="0"/>
              <a:t>Questions/Comments?</a:t>
            </a:r>
          </a:p>
          <a:p>
            <a:pPr marL="228600" indent="-228600" eaLnBrk="1" hangingPunct="1">
              <a:lnSpc>
                <a:spcPct val="90000"/>
              </a:lnSpc>
            </a:pPr>
            <a:r>
              <a:rPr lang="en-US" sz="2800" dirty="0" smtClean="0"/>
              <a:t>Identity Theft Prevention Program Administrator</a:t>
            </a:r>
          </a:p>
          <a:p>
            <a:pPr marL="228600" indent="-228600" eaLnBrk="1" hangingPunct="1">
              <a:lnSpc>
                <a:spcPct val="90000"/>
              </a:lnSpc>
              <a:buFont typeface="Wingdings" pitchFamily="1" charset="2"/>
              <a:buNone/>
            </a:pPr>
            <a:r>
              <a:rPr lang="en-US" sz="2600" i="1" dirty="0" smtClean="0"/>
              <a:t>		Marlene McMillan (Montana Tech), 496-4252</a:t>
            </a:r>
          </a:p>
          <a:p>
            <a:pPr marL="228600" indent="-228600" eaLnBrk="1" hangingPunct="1">
              <a:lnSpc>
                <a:spcPct val="90000"/>
              </a:lnSpc>
              <a:buFont typeface="Wingdings" pitchFamily="1" charset="2"/>
              <a:buNone/>
            </a:pPr>
            <a:r>
              <a:rPr lang="en-US" sz="2600" dirty="0" smtClean="0"/>
              <a:t>		</a:t>
            </a:r>
            <a:r>
              <a:rPr lang="en-US" sz="2600" i="1" dirty="0" smtClean="0"/>
              <a:t>Mark </a:t>
            </a:r>
            <a:r>
              <a:rPr lang="en-US" sz="2600" i="1" dirty="0" err="1" smtClean="0"/>
              <a:t>Pullium</a:t>
            </a:r>
            <a:r>
              <a:rPr lang="en-US" sz="2600" i="1" dirty="0" smtClean="0"/>
              <a:t> (UM, 406-243-5757</a:t>
            </a:r>
          </a:p>
          <a:p>
            <a:pPr marL="228600" indent="-228600" eaLnBrk="1" hangingPunct="1">
              <a:lnSpc>
                <a:spcPct val="90000"/>
              </a:lnSpc>
              <a:buFont typeface="Wingdings" pitchFamily="1" charset="2"/>
              <a:buNone/>
            </a:pPr>
            <a:endParaRPr lang="en-US" sz="1200" i="1" dirty="0" smtClean="0"/>
          </a:p>
          <a:p>
            <a:pPr marL="228600" indent="-228600" eaLnBrk="1" hangingPunct="1">
              <a:lnSpc>
                <a:spcPct val="90000"/>
              </a:lnSpc>
            </a:pPr>
            <a:r>
              <a:rPr lang="en-US" sz="2800" dirty="0" smtClean="0"/>
              <a:t>IT Security Officer</a:t>
            </a:r>
          </a:p>
          <a:p>
            <a:pPr marL="228600" indent="-228600" eaLnBrk="1" hangingPunct="1">
              <a:lnSpc>
                <a:spcPct val="90000"/>
              </a:lnSpc>
              <a:buFont typeface="Wingdings" pitchFamily="1" charset="2"/>
              <a:buNone/>
            </a:pPr>
            <a:r>
              <a:rPr lang="en-US" sz="2600" i="1" dirty="0" smtClean="0"/>
              <a:t>		Mike Kukay (Montana Tech), 496-4673</a:t>
            </a:r>
            <a:endParaRPr lang="en-US" sz="1200" dirty="0" smtClean="0"/>
          </a:p>
        </p:txBody>
      </p:sp>
      <p:pic>
        <p:nvPicPr>
          <p:cNvPr id="41989" name="Picture 4" descr="MC90044207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0" y="228600"/>
            <a:ext cx="2743200"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99595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ate Placeholder 3"/>
          <p:cNvSpPr>
            <a:spLocks noGrp="1"/>
          </p:cNvSpPr>
          <p:nvPr>
            <p:ph type="dt" sz="quarter" idx="10"/>
          </p:nvPr>
        </p:nvSpPr>
        <p:spPr/>
        <p:txBody>
          <a:bodyPr/>
          <a:lstStyle/>
          <a:p>
            <a:pPr>
              <a:defRPr/>
            </a:pPr>
            <a:r>
              <a:rPr lang="en-US"/>
              <a:t>Montana Tech - Identity Theft Prevention Program</a:t>
            </a:r>
          </a:p>
        </p:txBody>
      </p:sp>
      <p:sp>
        <p:nvSpPr>
          <p:cNvPr id="18434" name="Slide Number Placeholder 5"/>
          <p:cNvSpPr>
            <a:spLocks noGrp="1"/>
          </p:cNvSpPr>
          <p:nvPr>
            <p:ph type="sldNum" sz="quarter" idx="11"/>
          </p:nvPr>
        </p:nvSpPr>
        <p:spPr/>
        <p:txBody>
          <a:bodyPr/>
          <a:lstStyle/>
          <a:p>
            <a:pPr>
              <a:defRPr/>
            </a:pPr>
            <a:fld id="{62AE9433-038D-405C-8097-25400B689CCA}" type="slidenum">
              <a:rPr lang="en-US" smtClean="0"/>
              <a:pPr>
                <a:defRPr/>
              </a:pPr>
              <a:t>3</a:t>
            </a:fld>
            <a:endParaRPr lang="en-US" smtClean="0"/>
          </a:p>
        </p:txBody>
      </p:sp>
      <p:sp>
        <p:nvSpPr>
          <p:cNvPr id="15364" name="Subtitle 2"/>
          <p:cNvSpPr>
            <a:spLocks noGrp="1"/>
          </p:cNvSpPr>
          <p:nvPr>
            <p:ph type="subTitle" idx="4294967295"/>
          </p:nvPr>
        </p:nvSpPr>
        <p:spPr>
          <a:xfrm>
            <a:off x="609600" y="1752600"/>
            <a:ext cx="8534400" cy="5334000"/>
          </a:xfrm>
        </p:spPr>
        <p:txBody>
          <a:bodyPr/>
          <a:lstStyle/>
          <a:p>
            <a:pPr marL="228600" indent="-228600" eaLnBrk="1" hangingPunct="1">
              <a:buFont typeface="Arial" charset="0"/>
              <a:buNone/>
            </a:pPr>
            <a:r>
              <a:rPr lang="en-US" sz="3400" b="1" dirty="0" smtClean="0"/>
              <a:t>Agenda</a:t>
            </a:r>
          </a:p>
          <a:p>
            <a:pPr marL="228600" indent="-228600" eaLnBrk="1" hangingPunct="1">
              <a:lnSpc>
                <a:spcPct val="90000"/>
              </a:lnSpc>
            </a:pPr>
            <a:r>
              <a:rPr lang="en-US" sz="2800" dirty="0" smtClean="0"/>
              <a:t>Background</a:t>
            </a:r>
          </a:p>
          <a:p>
            <a:pPr marL="228600" indent="-228600" eaLnBrk="1" hangingPunct="1">
              <a:lnSpc>
                <a:spcPct val="90000"/>
              </a:lnSpc>
              <a:buFont typeface="Wingdings" pitchFamily="1" charset="2"/>
              <a:buNone/>
            </a:pPr>
            <a:r>
              <a:rPr lang="en-US" sz="2000" dirty="0" smtClean="0">
                <a:solidFill>
                  <a:srgbClr val="003300"/>
                </a:solidFill>
              </a:rPr>
              <a:t>	</a:t>
            </a:r>
            <a:r>
              <a:rPr lang="en-US" sz="2000" b="1" i="1" dirty="0" smtClean="0">
                <a:solidFill>
                  <a:srgbClr val="003300"/>
                </a:solidFill>
              </a:rPr>
              <a:t>Why me?  What information are we talking about?</a:t>
            </a:r>
            <a:endParaRPr lang="en-US" sz="2000" b="1" dirty="0" smtClean="0">
              <a:solidFill>
                <a:srgbClr val="003300"/>
              </a:solidFill>
            </a:endParaRPr>
          </a:p>
          <a:p>
            <a:pPr marL="228600" indent="-228600" eaLnBrk="1" hangingPunct="1">
              <a:lnSpc>
                <a:spcPct val="90000"/>
              </a:lnSpc>
            </a:pPr>
            <a:r>
              <a:rPr lang="en-US" sz="2800" dirty="0" smtClean="0"/>
              <a:t>Preventing Identity Theft</a:t>
            </a:r>
          </a:p>
          <a:p>
            <a:pPr marL="228600" indent="-228600" eaLnBrk="1" hangingPunct="1">
              <a:lnSpc>
                <a:spcPct val="90000"/>
              </a:lnSpc>
              <a:buFont typeface="Wingdings" pitchFamily="1" charset="2"/>
              <a:buNone/>
            </a:pPr>
            <a:r>
              <a:rPr lang="en-US" sz="2000" dirty="0" smtClean="0">
                <a:solidFill>
                  <a:srgbClr val="003300"/>
                </a:solidFill>
              </a:rPr>
              <a:t>	</a:t>
            </a:r>
            <a:r>
              <a:rPr lang="en-US" sz="2000" b="1" i="1" dirty="0" smtClean="0">
                <a:solidFill>
                  <a:srgbClr val="003300"/>
                </a:solidFill>
              </a:rPr>
              <a:t>How do I secure sensitive information to make sure this doesn’t happen?</a:t>
            </a:r>
            <a:endParaRPr lang="en-US" sz="2000" b="1" dirty="0" smtClean="0">
              <a:solidFill>
                <a:srgbClr val="003300"/>
              </a:solidFill>
            </a:endParaRPr>
          </a:p>
          <a:p>
            <a:pPr marL="228600" indent="-228600" eaLnBrk="1" hangingPunct="1">
              <a:lnSpc>
                <a:spcPct val="90000"/>
              </a:lnSpc>
            </a:pPr>
            <a:r>
              <a:rPr lang="en-US" sz="2800" dirty="0" smtClean="0"/>
              <a:t>Detecting Identity Theft</a:t>
            </a:r>
          </a:p>
          <a:p>
            <a:pPr marL="228600" indent="-228600" eaLnBrk="1" hangingPunct="1">
              <a:lnSpc>
                <a:spcPct val="90000"/>
              </a:lnSpc>
              <a:buFont typeface="Wingdings" pitchFamily="1" charset="2"/>
              <a:buNone/>
            </a:pPr>
            <a:r>
              <a:rPr lang="en-US" sz="2000" b="1" dirty="0" smtClean="0">
                <a:solidFill>
                  <a:srgbClr val="003300"/>
                </a:solidFill>
              </a:rPr>
              <a:t>	</a:t>
            </a:r>
            <a:r>
              <a:rPr lang="en-US" sz="2000" b="1" i="1" dirty="0" smtClean="0">
                <a:solidFill>
                  <a:srgbClr val="003300"/>
                </a:solidFill>
              </a:rPr>
              <a:t>What is a </a:t>
            </a:r>
            <a:r>
              <a:rPr lang="en-US" sz="2000" b="1" i="1" dirty="0" smtClean="0">
                <a:solidFill>
                  <a:srgbClr val="700025"/>
                </a:solidFill>
              </a:rPr>
              <a:t>Red Flag</a:t>
            </a:r>
            <a:r>
              <a:rPr lang="en-US" sz="2000" b="1" i="1" dirty="0" smtClean="0">
                <a:solidFill>
                  <a:srgbClr val="003300"/>
                </a:solidFill>
              </a:rPr>
              <a:t>, and how do I know one when I see one?</a:t>
            </a:r>
            <a:endParaRPr lang="en-US" sz="2000" b="1" dirty="0" smtClean="0">
              <a:solidFill>
                <a:srgbClr val="003300"/>
              </a:solidFill>
            </a:endParaRPr>
          </a:p>
          <a:p>
            <a:pPr marL="228600" indent="-228600" eaLnBrk="1" hangingPunct="1">
              <a:lnSpc>
                <a:spcPct val="90000"/>
              </a:lnSpc>
            </a:pPr>
            <a:r>
              <a:rPr lang="en-US" sz="2800" dirty="0" smtClean="0"/>
              <a:t>Responding to Identity Theft</a:t>
            </a:r>
          </a:p>
          <a:p>
            <a:pPr marL="228600" indent="-228600" eaLnBrk="1" hangingPunct="1">
              <a:lnSpc>
                <a:spcPct val="90000"/>
              </a:lnSpc>
              <a:buFont typeface="Wingdings" pitchFamily="1" charset="2"/>
              <a:buNone/>
            </a:pPr>
            <a:r>
              <a:rPr lang="en-US" sz="2000" b="1" i="1" dirty="0" smtClean="0">
                <a:solidFill>
                  <a:srgbClr val="003300"/>
                </a:solidFill>
              </a:rPr>
              <a:t>	I found a </a:t>
            </a:r>
            <a:r>
              <a:rPr lang="en-US" sz="2000" b="1" i="1" dirty="0" smtClean="0">
                <a:solidFill>
                  <a:srgbClr val="700025"/>
                </a:solidFill>
              </a:rPr>
              <a:t>Red Flag</a:t>
            </a:r>
            <a:r>
              <a:rPr lang="en-US" sz="2000" b="1" i="1" dirty="0" smtClean="0">
                <a:solidFill>
                  <a:srgbClr val="003300"/>
                </a:solidFill>
              </a:rPr>
              <a:t>… now what do I do?</a:t>
            </a:r>
          </a:p>
          <a:p>
            <a:pPr marL="228600" indent="-228600" eaLnBrk="1" hangingPunct="1">
              <a:lnSpc>
                <a:spcPct val="90000"/>
              </a:lnSpc>
            </a:pPr>
            <a:r>
              <a:rPr lang="en-US" sz="2800" dirty="0" smtClean="0"/>
              <a:t>For more information…</a:t>
            </a:r>
          </a:p>
          <a:p>
            <a:pPr marL="228600" indent="-228600" eaLnBrk="1" hangingPunct="1">
              <a:lnSpc>
                <a:spcPct val="90000"/>
              </a:lnSpc>
              <a:buFont typeface="Wingdings" pitchFamily="1" charset="2"/>
              <a:buNone/>
            </a:pPr>
            <a:r>
              <a:rPr lang="en-US" sz="2000" b="1" i="1" dirty="0" smtClean="0">
                <a:solidFill>
                  <a:srgbClr val="003300"/>
                </a:solidFill>
              </a:rPr>
              <a:t>	Where can I learn more?</a:t>
            </a:r>
          </a:p>
        </p:txBody>
      </p:sp>
    </p:spTree>
    <p:extLst>
      <p:ext uri="{BB962C8B-B14F-4D97-AF65-F5344CB8AC3E}">
        <p14:creationId xmlns:p14="http://schemas.microsoft.com/office/powerpoint/2010/main" xmlns="" val="3925616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
            <a:ext cx="7772400" cy="1470025"/>
          </a:xfrm>
        </p:spPr>
        <p:txBody>
          <a:bodyPr/>
          <a:lstStyle/>
          <a:p>
            <a:r>
              <a:rPr lang="en-US" dirty="0" smtClean="0"/>
              <a:t>Quiz</a:t>
            </a:r>
            <a:endParaRPr lang="en-US" dirty="0"/>
          </a:p>
        </p:txBody>
      </p:sp>
      <p:sp>
        <p:nvSpPr>
          <p:cNvPr id="3" name="Subtitle 2"/>
          <p:cNvSpPr>
            <a:spLocks noGrp="1"/>
          </p:cNvSpPr>
          <p:nvPr>
            <p:ph type="subTitle" idx="1"/>
          </p:nvPr>
        </p:nvSpPr>
        <p:spPr>
          <a:xfrm>
            <a:off x="1447800" y="1295400"/>
            <a:ext cx="6400800" cy="4419600"/>
          </a:xfrm>
        </p:spPr>
        <p:txBody>
          <a:bodyPr>
            <a:normAutofit fontScale="85000" lnSpcReduction="20000"/>
          </a:bodyPr>
          <a:lstStyle/>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pPr algn="l"/>
            <a:endParaRPr lang="en-US" dirty="0"/>
          </a:p>
        </p:txBody>
      </p:sp>
      <p:graphicFrame>
        <p:nvGraphicFramePr>
          <p:cNvPr id="2053" name="Object 5"/>
          <p:cNvGraphicFramePr>
            <a:graphicFrameLocks noChangeAspect="1"/>
          </p:cNvGraphicFramePr>
          <p:nvPr/>
        </p:nvGraphicFramePr>
        <p:xfrm>
          <a:off x="1600200" y="1600200"/>
          <a:ext cx="6858000" cy="4800600"/>
        </p:xfrm>
        <a:graphic>
          <a:graphicData uri="http://schemas.openxmlformats.org/presentationml/2006/ole">
            <p:oleObj spid="_x0000_s2053" name="Document" r:id="rId3" imgW="5949456" imgH="3658140" progId="Word.Document.12">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
            <a:ext cx="7772400" cy="1470025"/>
          </a:xfrm>
        </p:spPr>
        <p:txBody>
          <a:bodyPr/>
          <a:lstStyle/>
          <a:p>
            <a:r>
              <a:rPr lang="en-US" dirty="0" smtClean="0"/>
              <a:t>Quiz</a:t>
            </a:r>
            <a:endParaRPr lang="en-US" dirty="0"/>
          </a:p>
        </p:txBody>
      </p:sp>
      <p:sp>
        <p:nvSpPr>
          <p:cNvPr id="3" name="Subtitle 2"/>
          <p:cNvSpPr>
            <a:spLocks noGrp="1"/>
          </p:cNvSpPr>
          <p:nvPr>
            <p:ph type="subTitle" idx="1"/>
          </p:nvPr>
        </p:nvSpPr>
        <p:spPr>
          <a:xfrm>
            <a:off x="1447800" y="1295400"/>
            <a:ext cx="6400800" cy="4419600"/>
          </a:xfrm>
        </p:spPr>
        <p:txBody>
          <a:bodyPr>
            <a:normAutofit fontScale="85000" lnSpcReduction="20000"/>
          </a:bodyPr>
          <a:lstStyle/>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pPr algn="l"/>
            <a:endParaRPr lang="en-US" dirty="0"/>
          </a:p>
        </p:txBody>
      </p:sp>
      <p:graphicFrame>
        <p:nvGraphicFramePr>
          <p:cNvPr id="2053" name="Object 5"/>
          <p:cNvGraphicFramePr>
            <a:graphicFrameLocks noChangeAspect="1"/>
          </p:cNvGraphicFramePr>
          <p:nvPr/>
        </p:nvGraphicFramePr>
        <p:xfrm>
          <a:off x="1600200" y="1600200"/>
          <a:ext cx="6934200" cy="4572000"/>
        </p:xfrm>
        <a:graphic>
          <a:graphicData uri="http://schemas.openxmlformats.org/presentationml/2006/ole">
            <p:oleObj spid="_x0000_s54274" name="Document" r:id="rId3" imgW="5949456" imgH="3335299" progId="Word.Document.12">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Date Placeholder 3"/>
          <p:cNvSpPr>
            <a:spLocks noGrp="1"/>
          </p:cNvSpPr>
          <p:nvPr>
            <p:ph type="dt" sz="quarter" idx="10"/>
          </p:nvPr>
        </p:nvSpPr>
        <p:spPr/>
        <p:txBody>
          <a:bodyPr/>
          <a:lstStyle/>
          <a:p>
            <a:pPr>
              <a:defRPr/>
            </a:pPr>
            <a:r>
              <a:rPr lang="en-US"/>
              <a:t>Montana Tech - Identity Theft Prevention </a:t>
            </a:r>
            <a:r>
              <a:rPr lang="en-US" smtClean="0"/>
              <a:t>Program</a:t>
            </a:r>
            <a:endParaRPr lang="en-US"/>
          </a:p>
        </p:txBody>
      </p:sp>
      <p:sp>
        <p:nvSpPr>
          <p:cNvPr id="19458" name="Slide Number Placeholder 5"/>
          <p:cNvSpPr>
            <a:spLocks noGrp="1"/>
          </p:cNvSpPr>
          <p:nvPr>
            <p:ph type="sldNum" sz="quarter" idx="11"/>
          </p:nvPr>
        </p:nvSpPr>
        <p:spPr/>
        <p:txBody>
          <a:bodyPr/>
          <a:lstStyle/>
          <a:p>
            <a:pPr>
              <a:defRPr/>
            </a:pPr>
            <a:fld id="{49EAB44F-6555-4230-A217-97AC9CCB0DAF}" type="slidenum">
              <a:rPr lang="en-US" smtClean="0"/>
              <a:pPr>
                <a:defRPr/>
              </a:pPr>
              <a:t>4</a:t>
            </a:fld>
            <a:endParaRPr lang="en-US" smtClean="0"/>
          </a:p>
        </p:txBody>
      </p:sp>
      <p:sp>
        <p:nvSpPr>
          <p:cNvPr id="16388" name="Text Box 4"/>
          <p:cNvSpPr txBox="1">
            <a:spLocks noChangeArrowheads="1"/>
          </p:cNvSpPr>
          <p:nvPr/>
        </p:nvSpPr>
        <p:spPr bwMode="auto">
          <a:xfrm>
            <a:off x="0" y="1279525"/>
            <a:ext cx="91440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3000" b="1" dirty="0"/>
              <a:t>Background</a:t>
            </a:r>
          </a:p>
        </p:txBody>
      </p:sp>
      <p:sp>
        <p:nvSpPr>
          <p:cNvPr id="7174" name="Text Box 5"/>
          <p:cNvSpPr txBox="1">
            <a:spLocks noChangeArrowheads="1"/>
          </p:cNvSpPr>
          <p:nvPr/>
        </p:nvSpPr>
        <p:spPr bwMode="auto">
          <a:xfrm>
            <a:off x="533400" y="1949506"/>
            <a:ext cx="8305800" cy="4222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1" charset="-128"/>
              </a:defRPr>
            </a:lvl1pPr>
            <a:lvl2pPr marL="4000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1">
              <a:spcBef>
                <a:spcPct val="20000"/>
              </a:spcBef>
              <a:buFont typeface="Wingdings" pitchFamily="1" charset="2"/>
              <a:buNone/>
              <a:defRPr/>
            </a:pPr>
            <a:r>
              <a:rPr lang="en-US" sz="2200" dirty="0" smtClean="0"/>
              <a:t>Failure to protect sensitive data can lead to identity theft or other harm to consumers — </a:t>
            </a:r>
            <a:br>
              <a:rPr lang="en-US" sz="2200" dirty="0" smtClean="0"/>
            </a:br>
            <a:r>
              <a:rPr lang="en-US" sz="2200" dirty="0" smtClean="0"/>
              <a:t>and also can harm Montana Tech, not just financially but also in loss of public trust.</a:t>
            </a:r>
          </a:p>
          <a:p>
            <a:pPr marL="857250" lvl="1" indent="-457200" eaLnBrk="1" hangingPunct="1">
              <a:buFont typeface="Arial" pitchFamily="34" charset="0"/>
              <a:buChar char="•"/>
              <a:defRPr/>
            </a:pPr>
            <a:r>
              <a:rPr lang="en-US" sz="2200" dirty="0" smtClean="0"/>
              <a:t>The amount of data captured and stored by businesses doubles every 12-18 months.  </a:t>
            </a:r>
            <a:r>
              <a:rPr lang="en-US" sz="2200" i="1" dirty="0" smtClean="0"/>
              <a:t>Information Week</a:t>
            </a:r>
            <a:br>
              <a:rPr lang="en-US" sz="2200" i="1" dirty="0" smtClean="0"/>
            </a:br>
            <a:r>
              <a:rPr lang="en-US" sz="2200" dirty="0" smtClean="0"/>
              <a:t>$221 billion a year is lost by businesses worldwide due to identity theft.  </a:t>
            </a:r>
            <a:r>
              <a:rPr lang="en-US" sz="2200" i="1" dirty="0" smtClean="0"/>
              <a:t>The Aberdeen Group</a:t>
            </a:r>
            <a:r>
              <a:rPr lang="en-US" sz="2200" dirty="0" smtClean="0"/>
              <a:t/>
            </a:r>
            <a:br>
              <a:rPr lang="en-US" sz="2200" dirty="0" smtClean="0"/>
            </a:br>
            <a:r>
              <a:rPr lang="en-US" sz="2200" dirty="0" smtClean="0"/>
              <a:t>As many as 10 million Americans a year are victims of identity theft.  </a:t>
            </a:r>
            <a:r>
              <a:rPr lang="en-US" sz="2200" i="1" dirty="0" smtClean="0"/>
              <a:t>Identity Theft Resource Center, The Aftermath Study</a:t>
            </a:r>
          </a:p>
          <a:p>
            <a:pPr lvl="1">
              <a:spcBef>
                <a:spcPct val="20000"/>
              </a:spcBef>
              <a:buFont typeface="Wingdings" pitchFamily="1" charset="2"/>
              <a:buNone/>
              <a:defRPr/>
            </a:pPr>
            <a:endParaRPr lang="en-US" sz="2200" dirty="0" smtClean="0"/>
          </a:p>
        </p:txBody>
      </p:sp>
    </p:spTree>
    <p:extLst>
      <p:ext uri="{BB962C8B-B14F-4D97-AF65-F5344CB8AC3E}">
        <p14:creationId xmlns:p14="http://schemas.microsoft.com/office/powerpoint/2010/main" xmlns="" val="219887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dirty="0"/>
              <a:t>Montana Tech - Identity Theft Prevention </a:t>
            </a:r>
            <a:r>
              <a:rPr lang="en-US" dirty="0" smtClean="0"/>
              <a:t>Program</a:t>
            </a:r>
          </a:p>
        </p:txBody>
      </p:sp>
      <p:sp>
        <p:nvSpPr>
          <p:cNvPr id="17411" name="Subtitle 2"/>
          <p:cNvSpPr>
            <a:spLocks noGrp="1"/>
          </p:cNvSpPr>
          <p:nvPr>
            <p:ph type="subTitle" idx="4294967295"/>
          </p:nvPr>
        </p:nvSpPr>
        <p:spPr>
          <a:xfrm>
            <a:off x="609600" y="1828800"/>
            <a:ext cx="8267700" cy="5257800"/>
          </a:xfrm>
        </p:spPr>
        <p:txBody>
          <a:bodyPr>
            <a:normAutofit/>
          </a:bodyPr>
          <a:lstStyle/>
          <a:p>
            <a:pPr eaLnBrk="1" hangingPunct="1"/>
            <a:r>
              <a:rPr lang="en-US" sz="2200" dirty="0" smtClean="0"/>
              <a:t>The Gramm-Leach-Bliley Act’s </a:t>
            </a:r>
            <a:r>
              <a:rPr lang="en-US" sz="2200" i="1" dirty="0" smtClean="0"/>
              <a:t>Safeguards Rule</a:t>
            </a:r>
            <a:r>
              <a:rPr lang="en-US" sz="2200" dirty="0" smtClean="0"/>
              <a:t> requires financial institutions to provide reasonable safeguards for customer data.</a:t>
            </a:r>
            <a:br>
              <a:rPr lang="en-US" sz="2200" dirty="0" smtClean="0"/>
            </a:br>
            <a:r>
              <a:rPr lang="en-US" sz="2200" dirty="0" smtClean="0"/>
              <a:t/>
            </a:r>
            <a:br>
              <a:rPr lang="en-US" sz="2200" dirty="0" smtClean="0"/>
            </a:br>
            <a:r>
              <a:rPr lang="en-US" sz="2200" dirty="0" smtClean="0"/>
              <a:t>Under the Act, “financial institution” includes any entity that allows deferred payment for services  (for example, attending class before tuition and  fees are paid in full).</a:t>
            </a:r>
            <a:br>
              <a:rPr lang="en-US" sz="2200" dirty="0" smtClean="0"/>
            </a:br>
            <a:endParaRPr lang="en-US" sz="2200" dirty="0" smtClean="0"/>
          </a:p>
          <a:p>
            <a:pPr lvl="1" eaLnBrk="1" hangingPunct="1">
              <a:lnSpc>
                <a:spcPct val="90000"/>
              </a:lnSpc>
            </a:pPr>
            <a:r>
              <a:rPr lang="en-US" sz="2200" dirty="0" smtClean="0"/>
              <a:t> In other words…</a:t>
            </a:r>
          </a:p>
          <a:p>
            <a:pPr lvl="2" eaLnBrk="1" hangingPunct="1">
              <a:lnSpc>
                <a:spcPct val="90000"/>
              </a:lnSpc>
            </a:pPr>
            <a:r>
              <a:rPr lang="en-US" sz="2200" dirty="0" smtClean="0"/>
              <a:t>This includes </a:t>
            </a:r>
            <a:r>
              <a:rPr lang="en-US" sz="2200" u="sng" dirty="0" smtClean="0"/>
              <a:t>all affiliated campuses</a:t>
            </a:r>
            <a:r>
              <a:rPr lang="en-US" sz="2200" dirty="0" smtClean="0"/>
              <a:t> of The University of Montana, their contractors and sub-contractors.</a:t>
            </a:r>
          </a:p>
        </p:txBody>
      </p:sp>
      <p:sp>
        <p:nvSpPr>
          <p:cNvPr id="17412" name="Text Box 5"/>
          <p:cNvSpPr txBox="1">
            <a:spLocks noChangeArrowheads="1"/>
          </p:cNvSpPr>
          <p:nvPr/>
        </p:nvSpPr>
        <p:spPr bwMode="auto">
          <a:xfrm>
            <a:off x="-1137" y="914400"/>
            <a:ext cx="91440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3000" b="1" dirty="0"/>
              <a:t>Background</a:t>
            </a:r>
          </a:p>
        </p:txBody>
      </p:sp>
      <p:sp>
        <p:nvSpPr>
          <p:cNvPr id="17413" name="Rectangle 4"/>
          <p:cNvSpPr>
            <a:spLocks noChangeArrowheads="1"/>
          </p:cNvSpPr>
          <p:nvPr/>
        </p:nvSpPr>
        <p:spPr bwMode="auto">
          <a:xfrm>
            <a:off x="685800" y="4114800"/>
            <a:ext cx="7696200" cy="1219200"/>
          </a:xfrm>
          <a:prstGeom prst="rect">
            <a:avLst/>
          </a:prstGeom>
          <a:noFill/>
          <a:ln w="57150" cmpd="thickThin">
            <a:solidFill>
              <a:srgbClr val="00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463469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3"/>
          <p:cNvSpPr>
            <a:spLocks noGrp="1"/>
          </p:cNvSpPr>
          <p:nvPr>
            <p:ph type="dt" sz="quarter" idx="10"/>
          </p:nvPr>
        </p:nvSpPr>
        <p:spPr>
          <a:xfrm>
            <a:off x="381000" y="6324600"/>
            <a:ext cx="4572000" cy="457200"/>
          </a:xfrm>
        </p:spPr>
        <p:txBody>
          <a:bodyPr/>
          <a:lstStyle/>
          <a:p>
            <a:pPr>
              <a:defRPr/>
            </a:pPr>
            <a:r>
              <a:rPr lang="en-US"/>
              <a:t>Montana Tech - Identity Theft Prevention Program</a:t>
            </a:r>
          </a:p>
        </p:txBody>
      </p:sp>
      <p:sp>
        <p:nvSpPr>
          <p:cNvPr id="21506" name="Slide Number Placeholder 5"/>
          <p:cNvSpPr>
            <a:spLocks noGrp="1"/>
          </p:cNvSpPr>
          <p:nvPr>
            <p:ph type="sldNum" sz="quarter" idx="11"/>
          </p:nvPr>
        </p:nvSpPr>
        <p:spPr>
          <a:xfrm>
            <a:off x="6629400" y="5791200"/>
            <a:ext cx="1905000" cy="457200"/>
          </a:xfrm>
        </p:spPr>
        <p:txBody>
          <a:bodyPr/>
          <a:lstStyle/>
          <a:p>
            <a:pPr>
              <a:defRPr/>
            </a:pPr>
            <a:fld id="{67FB2C57-5CD1-4761-902F-3ECB5081454F}" type="slidenum">
              <a:rPr lang="en-US" smtClean="0"/>
              <a:pPr>
                <a:defRPr/>
              </a:pPr>
              <a:t>6</a:t>
            </a:fld>
            <a:endParaRPr lang="en-US" smtClean="0"/>
          </a:p>
        </p:txBody>
      </p:sp>
      <p:sp>
        <p:nvSpPr>
          <p:cNvPr id="18436" name="Subtitle 2"/>
          <p:cNvSpPr>
            <a:spLocks noGrp="1"/>
          </p:cNvSpPr>
          <p:nvPr>
            <p:ph type="subTitle" idx="4294967295"/>
          </p:nvPr>
        </p:nvSpPr>
        <p:spPr>
          <a:xfrm>
            <a:off x="818866" y="1752600"/>
            <a:ext cx="8020334" cy="2590800"/>
          </a:xfrm>
        </p:spPr>
        <p:txBody>
          <a:bodyPr>
            <a:normAutofit fontScale="85000" lnSpcReduction="20000"/>
          </a:bodyPr>
          <a:lstStyle/>
          <a:p>
            <a:pPr marL="228600" indent="-228600" eaLnBrk="1" hangingPunct="1">
              <a:buFont typeface="Arial" charset="0"/>
              <a:buNone/>
            </a:pPr>
            <a:r>
              <a:rPr lang="en-US" sz="2800" dirty="0" smtClean="0"/>
              <a:t>Existing laws require us to:</a:t>
            </a:r>
          </a:p>
          <a:p>
            <a:pPr lvl="1" eaLnBrk="1" hangingPunct="1"/>
            <a:r>
              <a:rPr lang="en-US" sz="2600" dirty="0" smtClean="0"/>
              <a:t>“Implement measures that are reasonable and appropriate under the circumstances to protect sensitive consumer information,” and</a:t>
            </a:r>
          </a:p>
          <a:p>
            <a:pPr lvl="1" eaLnBrk="1" hangingPunct="1"/>
            <a:r>
              <a:rPr lang="en-US" sz="2600" dirty="0" smtClean="0"/>
              <a:t>Notify affected customers if there's a data breach.</a:t>
            </a:r>
            <a:r>
              <a:rPr lang="en-US" sz="2400" dirty="0" smtClean="0"/>
              <a:t> </a:t>
            </a:r>
            <a:br>
              <a:rPr lang="en-US" sz="2400" dirty="0" smtClean="0"/>
            </a:br>
            <a:endParaRPr lang="en-US" sz="1200" dirty="0" smtClean="0"/>
          </a:p>
          <a:p>
            <a:pPr marL="228600" indent="-228600" eaLnBrk="1" hangingPunct="1">
              <a:buFont typeface="Wingdings" pitchFamily="1" charset="2"/>
              <a:buNone/>
            </a:pPr>
            <a:r>
              <a:rPr lang="en-US" sz="2500" dirty="0" smtClean="0"/>
              <a:t>	Examples of </a:t>
            </a:r>
            <a:r>
              <a:rPr lang="en-US" sz="2500" i="1" dirty="0" smtClean="0"/>
              <a:t>protected sensitive information</a:t>
            </a:r>
            <a:r>
              <a:rPr lang="en-US" sz="2500" dirty="0" smtClean="0"/>
              <a:t> include social security number, account information and information derived from credit reports.</a:t>
            </a:r>
          </a:p>
        </p:txBody>
      </p:sp>
      <p:sp>
        <p:nvSpPr>
          <p:cNvPr id="18437" name="Text Box 3"/>
          <p:cNvSpPr txBox="1">
            <a:spLocks noChangeArrowheads="1"/>
          </p:cNvSpPr>
          <p:nvPr/>
        </p:nvSpPr>
        <p:spPr bwMode="auto">
          <a:xfrm>
            <a:off x="361666" y="838200"/>
            <a:ext cx="8686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3000" b="1" dirty="0"/>
              <a:t>Background</a:t>
            </a:r>
          </a:p>
        </p:txBody>
      </p:sp>
      <p:sp>
        <p:nvSpPr>
          <p:cNvPr id="18438" name="Text Box 5"/>
          <p:cNvSpPr txBox="1">
            <a:spLocks noChangeArrowheads="1"/>
          </p:cNvSpPr>
          <p:nvPr/>
        </p:nvSpPr>
        <p:spPr bwMode="auto">
          <a:xfrm>
            <a:off x="914400" y="6019800"/>
            <a:ext cx="2286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1400"/>
              <a:t>FTC Disposal Rule</a:t>
            </a:r>
          </a:p>
        </p:txBody>
      </p:sp>
      <p:sp>
        <p:nvSpPr>
          <p:cNvPr id="18439" name="Text Box 6"/>
          <p:cNvSpPr txBox="1">
            <a:spLocks noChangeArrowheads="1"/>
          </p:cNvSpPr>
          <p:nvPr/>
        </p:nvSpPr>
        <p:spPr bwMode="auto">
          <a:xfrm>
            <a:off x="1828800" y="4495800"/>
            <a:ext cx="548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1800" b="1"/>
              <a:t>Fair and Accurate Credit Transaction Act (FACT)</a:t>
            </a:r>
          </a:p>
        </p:txBody>
      </p:sp>
      <p:sp>
        <p:nvSpPr>
          <p:cNvPr id="18440" name="Text Box 7"/>
          <p:cNvSpPr txBox="1">
            <a:spLocks noChangeArrowheads="1"/>
          </p:cNvSpPr>
          <p:nvPr/>
        </p:nvSpPr>
        <p:spPr bwMode="auto">
          <a:xfrm>
            <a:off x="4495800" y="5711825"/>
            <a:ext cx="25908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1400" dirty="0"/>
              <a:t>Gramm-Leach-Bliley Act</a:t>
            </a:r>
          </a:p>
        </p:txBody>
      </p:sp>
      <p:sp>
        <p:nvSpPr>
          <p:cNvPr id="18441" name="Text Box 8"/>
          <p:cNvSpPr txBox="1">
            <a:spLocks noChangeArrowheads="1"/>
          </p:cNvSpPr>
          <p:nvPr/>
        </p:nvSpPr>
        <p:spPr bwMode="auto">
          <a:xfrm>
            <a:off x="3352800" y="6019800"/>
            <a:ext cx="2895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1400" dirty="0"/>
              <a:t>Fair Credit Reporting Act</a:t>
            </a:r>
          </a:p>
        </p:txBody>
      </p:sp>
      <p:sp>
        <p:nvSpPr>
          <p:cNvPr id="18442" name="Text Box 9"/>
          <p:cNvSpPr txBox="1">
            <a:spLocks noChangeArrowheads="1"/>
          </p:cNvSpPr>
          <p:nvPr/>
        </p:nvSpPr>
        <p:spPr bwMode="auto">
          <a:xfrm>
            <a:off x="1524000" y="5334000"/>
            <a:ext cx="5791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1400"/>
              <a:t>Health Insurance Portability and Accountability Act (HIPAA)</a:t>
            </a:r>
          </a:p>
        </p:txBody>
      </p:sp>
      <p:sp>
        <p:nvSpPr>
          <p:cNvPr id="18443" name="Text Box 10"/>
          <p:cNvSpPr txBox="1">
            <a:spLocks noChangeArrowheads="1"/>
          </p:cNvSpPr>
          <p:nvPr/>
        </p:nvSpPr>
        <p:spPr bwMode="auto">
          <a:xfrm>
            <a:off x="76200" y="4953000"/>
            <a:ext cx="449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1400"/>
              <a:t>Federal Educational Right to Privacy Act (FERPA)</a:t>
            </a:r>
          </a:p>
        </p:txBody>
      </p:sp>
      <p:sp>
        <p:nvSpPr>
          <p:cNvPr id="18444" name="Text Box 11"/>
          <p:cNvSpPr txBox="1">
            <a:spLocks noChangeArrowheads="1"/>
          </p:cNvSpPr>
          <p:nvPr/>
        </p:nvSpPr>
        <p:spPr bwMode="auto">
          <a:xfrm>
            <a:off x="76200" y="5715000"/>
            <a:ext cx="3276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1400"/>
              <a:t>Drivers Privacy Protection Act (DPPA)</a:t>
            </a:r>
          </a:p>
        </p:txBody>
      </p:sp>
      <p:sp>
        <p:nvSpPr>
          <p:cNvPr id="18445" name="Text Box 12"/>
          <p:cNvSpPr txBox="1">
            <a:spLocks noChangeArrowheads="1"/>
          </p:cNvSpPr>
          <p:nvPr/>
        </p:nvSpPr>
        <p:spPr bwMode="auto">
          <a:xfrm>
            <a:off x="3352800" y="5715000"/>
            <a:ext cx="1371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1400" dirty="0"/>
              <a:t>State Laws</a:t>
            </a:r>
          </a:p>
        </p:txBody>
      </p:sp>
      <p:pic>
        <p:nvPicPr>
          <p:cNvPr id="18446" name="Picture 13" descr="MC90033471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9000" y="4085135"/>
            <a:ext cx="1600200"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7" name="Text Box 14"/>
          <p:cNvSpPr txBox="1">
            <a:spLocks noChangeArrowheads="1"/>
          </p:cNvSpPr>
          <p:nvPr/>
        </p:nvSpPr>
        <p:spPr bwMode="auto">
          <a:xfrm>
            <a:off x="4267200" y="5029200"/>
            <a:ext cx="3048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1400"/>
              <a:t>Federal Trade Commission Act</a:t>
            </a:r>
          </a:p>
        </p:txBody>
      </p:sp>
    </p:spTree>
    <p:extLst>
      <p:ext uri="{BB962C8B-B14F-4D97-AF65-F5344CB8AC3E}">
        <p14:creationId xmlns:p14="http://schemas.microsoft.com/office/powerpoint/2010/main" xmlns="" val="443403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ate Placeholder 3"/>
          <p:cNvSpPr>
            <a:spLocks noGrp="1"/>
          </p:cNvSpPr>
          <p:nvPr>
            <p:ph type="dt" sz="quarter" idx="10"/>
          </p:nvPr>
        </p:nvSpPr>
        <p:spPr/>
        <p:txBody>
          <a:bodyPr/>
          <a:lstStyle/>
          <a:p>
            <a:pPr>
              <a:defRPr/>
            </a:pPr>
            <a:r>
              <a:rPr lang="en-US"/>
              <a:t>Montana Tech - Identity Theft Prevention Program</a:t>
            </a:r>
          </a:p>
          <a:p>
            <a:pPr>
              <a:defRPr/>
            </a:pPr>
            <a:endParaRPr lang="en-US"/>
          </a:p>
        </p:txBody>
      </p:sp>
      <p:sp>
        <p:nvSpPr>
          <p:cNvPr id="22530" name="Slide Number Placeholder 5"/>
          <p:cNvSpPr>
            <a:spLocks noGrp="1"/>
          </p:cNvSpPr>
          <p:nvPr>
            <p:ph type="sldNum" sz="quarter" idx="11"/>
          </p:nvPr>
        </p:nvSpPr>
        <p:spPr/>
        <p:txBody>
          <a:bodyPr/>
          <a:lstStyle/>
          <a:p>
            <a:pPr>
              <a:defRPr/>
            </a:pPr>
            <a:fld id="{47AF5A87-9159-4236-AF2F-14882E15775A}" type="slidenum">
              <a:rPr lang="en-US" smtClean="0"/>
              <a:pPr>
                <a:defRPr/>
              </a:pPr>
              <a:t>7</a:t>
            </a:fld>
            <a:endParaRPr lang="en-US" smtClean="0"/>
          </a:p>
        </p:txBody>
      </p:sp>
      <p:sp>
        <p:nvSpPr>
          <p:cNvPr id="19460" name="Subtitle 2"/>
          <p:cNvSpPr>
            <a:spLocks noGrp="1"/>
          </p:cNvSpPr>
          <p:nvPr>
            <p:ph type="subTitle" idx="4294967295"/>
          </p:nvPr>
        </p:nvSpPr>
        <p:spPr>
          <a:xfrm>
            <a:off x="762000" y="1600200"/>
            <a:ext cx="8382000" cy="5334000"/>
          </a:xfrm>
        </p:spPr>
        <p:txBody>
          <a:bodyPr/>
          <a:lstStyle/>
          <a:p>
            <a:pPr marL="0" indent="0" algn="ctr" eaLnBrk="1" hangingPunct="1">
              <a:buFont typeface="Arial" charset="0"/>
              <a:buNone/>
            </a:pPr>
            <a:r>
              <a:rPr lang="en-US" sz="2600" b="1" dirty="0" smtClean="0"/>
              <a:t>What is </a:t>
            </a:r>
            <a:r>
              <a:rPr lang="en-US" sz="2600" b="1" i="1" dirty="0" smtClean="0"/>
              <a:t>Personally Identifiable Information?</a:t>
            </a:r>
            <a:endParaRPr lang="en-US" sz="2600" b="1" dirty="0"/>
          </a:p>
          <a:p>
            <a:pPr marL="0" indent="0" eaLnBrk="1" hangingPunct="1">
              <a:buFont typeface="Arial" charset="0"/>
              <a:buNone/>
            </a:pPr>
            <a:r>
              <a:rPr lang="en-US" sz="2600" dirty="0" smtClean="0"/>
              <a:t>Information that can be used alone, or in conjunction with other information, to identify a specific person.  </a:t>
            </a:r>
            <a:r>
              <a:rPr lang="en-US" sz="2600" i="1" dirty="0" smtClean="0"/>
              <a:t>Some examples</a:t>
            </a:r>
            <a:r>
              <a:rPr lang="en-US" sz="2600" dirty="0" smtClean="0"/>
              <a:t>:</a:t>
            </a:r>
          </a:p>
          <a:p>
            <a:pPr lvl="2" eaLnBrk="1" hangingPunct="1">
              <a:lnSpc>
                <a:spcPct val="90000"/>
              </a:lnSpc>
            </a:pPr>
            <a:r>
              <a:rPr lang="en-US" dirty="0" smtClean="0"/>
              <a:t>Name</a:t>
            </a:r>
          </a:p>
          <a:p>
            <a:pPr lvl="2" eaLnBrk="1" hangingPunct="1">
              <a:lnSpc>
                <a:spcPct val="90000"/>
              </a:lnSpc>
            </a:pPr>
            <a:r>
              <a:rPr lang="en-US" dirty="0" smtClean="0"/>
              <a:t>Address</a:t>
            </a:r>
          </a:p>
          <a:p>
            <a:pPr lvl="2" eaLnBrk="1" hangingPunct="1">
              <a:lnSpc>
                <a:spcPct val="90000"/>
              </a:lnSpc>
            </a:pPr>
            <a:r>
              <a:rPr lang="en-US" dirty="0" smtClean="0"/>
              <a:t>Social security number</a:t>
            </a:r>
          </a:p>
          <a:p>
            <a:pPr lvl="2" eaLnBrk="1" hangingPunct="1">
              <a:lnSpc>
                <a:spcPct val="90000"/>
              </a:lnSpc>
            </a:pPr>
            <a:r>
              <a:rPr lang="en-US" dirty="0" smtClean="0"/>
              <a:t>Birth date</a:t>
            </a:r>
          </a:p>
          <a:p>
            <a:pPr lvl="2" eaLnBrk="1" hangingPunct="1">
              <a:lnSpc>
                <a:spcPct val="90000"/>
              </a:lnSpc>
            </a:pPr>
            <a:r>
              <a:rPr lang="en-US" dirty="0" smtClean="0"/>
              <a:t>Drivers license number</a:t>
            </a:r>
          </a:p>
          <a:p>
            <a:pPr lvl="2" eaLnBrk="1" hangingPunct="1">
              <a:lnSpc>
                <a:spcPct val="90000"/>
              </a:lnSpc>
            </a:pPr>
            <a:r>
              <a:rPr lang="en-US" dirty="0" smtClean="0"/>
              <a:t>Other identification number (799)</a:t>
            </a:r>
          </a:p>
          <a:p>
            <a:pPr lvl="2" eaLnBrk="1" hangingPunct="1">
              <a:lnSpc>
                <a:spcPct val="90000"/>
              </a:lnSpc>
            </a:pPr>
            <a:r>
              <a:rPr lang="en-US" dirty="0" smtClean="0"/>
              <a:t>Passport number</a:t>
            </a:r>
          </a:p>
        </p:txBody>
      </p:sp>
    </p:spTree>
    <p:extLst>
      <p:ext uri="{BB962C8B-B14F-4D97-AF65-F5344CB8AC3E}">
        <p14:creationId xmlns:p14="http://schemas.microsoft.com/office/powerpoint/2010/main" xmlns="" val="345087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ate Placeholder 3"/>
          <p:cNvSpPr>
            <a:spLocks noGrp="1"/>
          </p:cNvSpPr>
          <p:nvPr>
            <p:ph type="dt" sz="quarter" idx="10"/>
          </p:nvPr>
        </p:nvSpPr>
        <p:spPr/>
        <p:txBody>
          <a:bodyPr/>
          <a:lstStyle/>
          <a:p>
            <a:pPr>
              <a:defRPr/>
            </a:pPr>
            <a:r>
              <a:rPr lang="en-US"/>
              <a:t>Montana Tech - Identity Theft Prevention Program</a:t>
            </a:r>
          </a:p>
          <a:p>
            <a:pPr>
              <a:defRPr/>
            </a:pPr>
            <a:endParaRPr lang="en-US"/>
          </a:p>
        </p:txBody>
      </p:sp>
      <p:sp>
        <p:nvSpPr>
          <p:cNvPr id="23554" name="Slide Number Placeholder 5"/>
          <p:cNvSpPr>
            <a:spLocks noGrp="1"/>
          </p:cNvSpPr>
          <p:nvPr>
            <p:ph type="sldNum" sz="quarter" idx="11"/>
          </p:nvPr>
        </p:nvSpPr>
        <p:spPr/>
        <p:txBody>
          <a:bodyPr/>
          <a:lstStyle/>
          <a:p>
            <a:pPr>
              <a:defRPr/>
            </a:pPr>
            <a:fld id="{BA86D7E4-9E45-4BFC-9D16-1FC49CB2196B}" type="slidenum">
              <a:rPr lang="en-US" smtClean="0"/>
              <a:pPr>
                <a:defRPr/>
              </a:pPr>
              <a:t>8</a:t>
            </a:fld>
            <a:endParaRPr lang="en-US" dirty="0" smtClean="0"/>
          </a:p>
        </p:txBody>
      </p:sp>
      <p:sp>
        <p:nvSpPr>
          <p:cNvPr id="20484" name="Subtitle 2"/>
          <p:cNvSpPr>
            <a:spLocks noGrp="1"/>
          </p:cNvSpPr>
          <p:nvPr>
            <p:ph type="subTitle" idx="4294967295"/>
          </p:nvPr>
        </p:nvSpPr>
        <p:spPr>
          <a:xfrm>
            <a:off x="1452489" y="1683654"/>
            <a:ext cx="7523871" cy="609600"/>
          </a:xfrm>
        </p:spPr>
        <p:txBody>
          <a:bodyPr>
            <a:normAutofit/>
          </a:bodyPr>
          <a:lstStyle/>
          <a:p>
            <a:pPr marL="0" indent="0" eaLnBrk="1" hangingPunct="1">
              <a:buFont typeface="Arial" charset="0"/>
              <a:buNone/>
            </a:pPr>
            <a:r>
              <a:rPr lang="en-US" sz="3400" b="1" dirty="0" smtClean="0"/>
              <a:t>Are you keeping information secure</a:t>
            </a:r>
            <a:r>
              <a:rPr lang="en-US" sz="3400" b="1" i="1" dirty="0" smtClean="0"/>
              <a:t>?</a:t>
            </a:r>
            <a:endParaRPr lang="en-US" dirty="0" smtClean="0"/>
          </a:p>
        </p:txBody>
      </p:sp>
      <p:pic>
        <p:nvPicPr>
          <p:cNvPr id="20487" name="Picture 6" descr="MC900439607[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7560" y="228600"/>
            <a:ext cx="1828800" cy="1592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57200" y="2294426"/>
            <a:ext cx="8153400" cy="3231654"/>
          </a:xfrm>
          <a:prstGeom prst="rect">
            <a:avLst/>
          </a:prstGeom>
        </p:spPr>
        <p:txBody>
          <a:bodyPr wrap="square">
            <a:spAutoFit/>
          </a:bodyPr>
          <a:lstStyle/>
          <a:p>
            <a:r>
              <a:rPr lang="en-US" sz="2600" dirty="0" smtClean="0"/>
              <a:t>Safeguarding </a:t>
            </a:r>
            <a:r>
              <a:rPr lang="en-US" sz="2600" dirty="0"/>
              <a:t>sensitive information on your computers and in your files is YOUR RESPONSIBILITY, and is critical                                       in preventing identity theft</a:t>
            </a:r>
            <a:r>
              <a:rPr lang="en-US" sz="2600" dirty="0" smtClean="0"/>
              <a:t>.</a:t>
            </a:r>
          </a:p>
          <a:p>
            <a:endParaRPr lang="en-US" sz="1200" dirty="0"/>
          </a:p>
          <a:p>
            <a:r>
              <a:rPr lang="en-US" sz="2600" dirty="0"/>
              <a:t>A sound information security plan is built on five principles:</a:t>
            </a:r>
          </a:p>
          <a:p>
            <a:pPr marL="800100" indent="-342900">
              <a:lnSpc>
                <a:spcPct val="80000"/>
              </a:lnSpc>
              <a:buFont typeface="Arial" pitchFamily="34" charset="0"/>
              <a:buChar char="•"/>
            </a:pPr>
            <a:r>
              <a:rPr lang="en-US" sz="2200" b="1" u="sng" dirty="0"/>
              <a:t>Take stock</a:t>
            </a:r>
            <a:r>
              <a:rPr lang="en-US" sz="2200" dirty="0"/>
              <a:t> – know what you have</a:t>
            </a:r>
          </a:p>
          <a:p>
            <a:pPr marL="800100" indent="-342900">
              <a:lnSpc>
                <a:spcPct val="80000"/>
              </a:lnSpc>
              <a:buFont typeface="Arial" pitchFamily="34" charset="0"/>
              <a:buChar char="•"/>
            </a:pPr>
            <a:r>
              <a:rPr lang="en-US" sz="2200" b="1" u="sng" dirty="0"/>
              <a:t>Scale down</a:t>
            </a:r>
            <a:r>
              <a:rPr lang="en-US" sz="2200" dirty="0"/>
              <a:t> – keep only what you need</a:t>
            </a:r>
          </a:p>
          <a:p>
            <a:pPr marL="800100" indent="-342900">
              <a:lnSpc>
                <a:spcPct val="80000"/>
              </a:lnSpc>
              <a:buFont typeface="Arial" pitchFamily="34" charset="0"/>
              <a:buChar char="•"/>
            </a:pPr>
            <a:r>
              <a:rPr lang="en-US" sz="2200" b="1" u="sng" dirty="0"/>
              <a:t>Lock it</a:t>
            </a:r>
            <a:r>
              <a:rPr lang="en-US" sz="2200" dirty="0"/>
              <a:t> – protect the information in your care</a:t>
            </a:r>
          </a:p>
          <a:p>
            <a:pPr marL="800100" indent="-342900">
              <a:lnSpc>
                <a:spcPct val="80000"/>
              </a:lnSpc>
              <a:buFont typeface="Arial" pitchFamily="34" charset="0"/>
              <a:buChar char="•"/>
            </a:pPr>
            <a:r>
              <a:rPr lang="en-US" sz="2200" b="1" u="sng" dirty="0"/>
              <a:t>Pitch it</a:t>
            </a:r>
            <a:r>
              <a:rPr lang="en-US" sz="2200" dirty="0"/>
              <a:t> – properly dispose of what you don’t need</a:t>
            </a:r>
          </a:p>
          <a:p>
            <a:pPr marL="800100" indent="-342900">
              <a:lnSpc>
                <a:spcPct val="80000"/>
              </a:lnSpc>
              <a:buFont typeface="Arial" pitchFamily="34" charset="0"/>
              <a:buChar char="•"/>
            </a:pPr>
            <a:r>
              <a:rPr lang="en-US" sz="2200" b="1" u="sng" dirty="0"/>
              <a:t>Plan ahead</a:t>
            </a:r>
            <a:r>
              <a:rPr lang="en-US" sz="2200" dirty="0"/>
              <a:t> – know how to respond to incidents</a:t>
            </a:r>
          </a:p>
        </p:txBody>
      </p:sp>
    </p:spTree>
    <p:extLst>
      <p:ext uri="{BB962C8B-B14F-4D97-AF65-F5344CB8AC3E}">
        <p14:creationId xmlns:p14="http://schemas.microsoft.com/office/powerpoint/2010/main" xmlns="" val="102971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Date Placeholder 3"/>
          <p:cNvSpPr>
            <a:spLocks noGrp="1"/>
          </p:cNvSpPr>
          <p:nvPr>
            <p:ph type="dt" sz="quarter" idx="10"/>
          </p:nvPr>
        </p:nvSpPr>
        <p:spPr/>
        <p:txBody>
          <a:bodyPr/>
          <a:lstStyle/>
          <a:p>
            <a:pPr>
              <a:defRPr/>
            </a:pPr>
            <a:r>
              <a:rPr lang="en-US"/>
              <a:t>Montana Tech - Identity Theft Prevention Program</a:t>
            </a:r>
          </a:p>
          <a:p>
            <a:pPr>
              <a:defRPr/>
            </a:pPr>
            <a:endParaRPr lang="en-US"/>
          </a:p>
        </p:txBody>
      </p:sp>
      <p:sp>
        <p:nvSpPr>
          <p:cNvPr id="25602" name="Slide Number Placeholder 5"/>
          <p:cNvSpPr>
            <a:spLocks noGrp="1"/>
          </p:cNvSpPr>
          <p:nvPr>
            <p:ph type="sldNum" sz="quarter" idx="11"/>
          </p:nvPr>
        </p:nvSpPr>
        <p:spPr/>
        <p:txBody>
          <a:bodyPr/>
          <a:lstStyle/>
          <a:p>
            <a:pPr>
              <a:defRPr/>
            </a:pPr>
            <a:fld id="{5DCB4B56-BC7A-4917-BE73-03C9F30C2932}" type="slidenum">
              <a:rPr lang="en-US" smtClean="0"/>
              <a:pPr>
                <a:defRPr/>
              </a:pPr>
              <a:t>9</a:t>
            </a:fld>
            <a:endParaRPr lang="en-US" dirty="0" smtClean="0"/>
          </a:p>
        </p:txBody>
      </p:sp>
      <p:sp>
        <p:nvSpPr>
          <p:cNvPr id="21508" name="Subtitle 2"/>
          <p:cNvSpPr>
            <a:spLocks noGrp="1"/>
          </p:cNvSpPr>
          <p:nvPr>
            <p:ph type="subTitle" idx="4294967295"/>
          </p:nvPr>
        </p:nvSpPr>
        <p:spPr>
          <a:xfrm>
            <a:off x="228600" y="1981200"/>
            <a:ext cx="8888578" cy="5334000"/>
          </a:xfrm>
        </p:spPr>
        <p:txBody>
          <a:bodyPr>
            <a:normAutofit/>
          </a:bodyPr>
          <a:lstStyle/>
          <a:p>
            <a:pPr marL="228600" indent="-228600" eaLnBrk="1" hangingPunct="1">
              <a:buFont typeface="Arial" charset="0"/>
              <a:buNone/>
            </a:pPr>
            <a:r>
              <a:rPr lang="en-US" sz="2600" b="1" u="sng" dirty="0" smtClean="0"/>
              <a:t>Take Stock</a:t>
            </a:r>
          </a:p>
          <a:p>
            <a:pPr marL="228600" indent="-228600" eaLnBrk="1" hangingPunct="1">
              <a:lnSpc>
                <a:spcPct val="90000"/>
              </a:lnSpc>
            </a:pPr>
            <a:r>
              <a:rPr lang="en-US" sz="2300" dirty="0" smtClean="0"/>
              <a:t>Check files and computers for </a:t>
            </a:r>
            <a:r>
              <a:rPr lang="en-US" sz="2300" u="sng" dirty="0" smtClean="0"/>
              <a:t>what</a:t>
            </a:r>
            <a:r>
              <a:rPr lang="en-US" sz="2300" dirty="0" smtClean="0"/>
              <a:t> information you have and </a:t>
            </a:r>
            <a:r>
              <a:rPr lang="en-US" sz="2300" u="sng" dirty="0" smtClean="0"/>
              <a:t>where</a:t>
            </a:r>
            <a:r>
              <a:rPr lang="en-US" sz="2300" dirty="0" smtClean="0"/>
              <a:t> it is stored.  </a:t>
            </a:r>
          </a:p>
          <a:p>
            <a:pPr lvl="1" eaLnBrk="1" hangingPunct="1">
              <a:lnSpc>
                <a:spcPct val="90000"/>
              </a:lnSpc>
            </a:pPr>
            <a:r>
              <a:rPr lang="en-US" sz="2300" dirty="0" smtClean="0"/>
              <a:t>Don’t forget portable devices and offsite locations, including employees’ home computers.  For example, an employee emails to a personal account, or copies to USB storage, sensitive information for use while working from home.</a:t>
            </a:r>
          </a:p>
          <a:p>
            <a:pPr marL="228600" indent="-228600" eaLnBrk="1" hangingPunct="1">
              <a:lnSpc>
                <a:spcPct val="90000"/>
              </a:lnSpc>
            </a:pPr>
            <a:r>
              <a:rPr lang="en-US" sz="2300" dirty="0" smtClean="0"/>
              <a:t>Trace the flow of information from data entry, receipt/filing to disposal.  At every stage, determine who </a:t>
            </a:r>
            <a:r>
              <a:rPr lang="en-US" sz="2300" u="sng" dirty="0" smtClean="0"/>
              <a:t>has</a:t>
            </a:r>
            <a:r>
              <a:rPr lang="en-US" sz="2300" dirty="0" smtClean="0"/>
              <a:t> access – and who </a:t>
            </a:r>
            <a:r>
              <a:rPr lang="en-US" sz="2300" u="sng" dirty="0" smtClean="0"/>
              <a:t>should have</a:t>
            </a:r>
            <a:r>
              <a:rPr lang="en-US" sz="2300" dirty="0" smtClean="0"/>
              <a:t> access.</a:t>
            </a:r>
          </a:p>
        </p:txBody>
      </p:sp>
      <p:pic>
        <p:nvPicPr>
          <p:cNvPr id="21509" name="Picture 4" descr="MC900432493[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381000"/>
            <a:ext cx="2484272" cy="1876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688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1955</Words>
  <Application>Microsoft Office PowerPoint</Application>
  <PresentationFormat>On-screen Show (4:3)</PresentationFormat>
  <Paragraphs>295</Paragraphs>
  <Slides>31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Microsoft Office Word Document</vt:lpstr>
      <vt:lpstr>Identity Theft  Prevention Program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Quiz</vt:lpstr>
      <vt:lpstr>Quiz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Luther, Eric</dc:creator>
  <cp:lastModifiedBy>Profile</cp:lastModifiedBy>
  <cp:revision>41</cp:revision>
  <dcterms:created xsi:type="dcterms:W3CDTF">2011-07-26T17:59:37Z</dcterms:created>
  <dcterms:modified xsi:type="dcterms:W3CDTF">2012-04-16T20:21:49Z</dcterms:modified>
</cp:coreProperties>
</file>